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73" r:id="rId6"/>
    <p:sldId id="271" r:id="rId7"/>
    <p:sldId id="262" r:id="rId8"/>
    <p:sldId id="260" r:id="rId9"/>
    <p:sldId id="265" r:id="rId10"/>
    <p:sldId id="269" r:id="rId11"/>
    <p:sldId id="266" r:id="rId12"/>
    <p:sldId id="259" r:id="rId13"/>
    <p:sldId id="274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5" d="100"/>
          <a:sy n="95" d="100"/>
        </p:scale>
        <p:origin x="-206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55B7-8D44-F7C0-EE0D-E2EA5D0B5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6F8AFA9-4829-BDB4-CF8A-3CE4F1DC9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B9F25F-0211-B7DA-AD6A-B8B58556C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FB3C-88E6-4A3C-8EE1-02462864B5BB}" type="datetimeFigureOut">
              <a:rPr lang="en-ZW" smtClean="0"/>
              <a:t>12/9/2022</a:t>
            </a:fld>
            <a:endParaRPr lang="en-Z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6E12C3-3DF9-F941-8956-B7E2AA3EF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20C97D-B39A-12E1-F70F-67CE894E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80FB-605D-4F44-9CDF-DA0FD50B877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22867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A6D7B5-15EE-56E4-AA18-C79926097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EF421F-5615-1D3B-32D1-3B5ABFE5D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B2650E-06C2-0A9B-0A5F-9D3D99A55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FB3C-88E6-4A3C-8EE1-02462864B5BB}" type="datetimeFigureOut">
              <a:rPr lang="en-ZW" smtClean="0"/>
              <a:t>12/9/2022</a:t>
            </a:fld>
            <a:endParaRPr lang="en-Z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BB7228-49C0-60CF-BEED-3FE260A6F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806E57-91CF-522E-4633-4CDD5E3A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80FB-605D-4F44-9CDF-DA0FD50B877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4134456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7F3933B-D7C1-879D-BEAB-C57781B56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B150D5-4C48-1A81-35E2-7B958FADA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6D451C-FC48-60BB-FD83-58CEE800F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FB3C-88E6-4A3C-8EE1-02462864B5BB}" type="datetimeFigureOut">
              <a:rPr lang="en-ZW" smtClean="0"/>
              <a:t>12/9/2022</a:t>
            </a:fld>
            <a:endParaRPr lang="en-Z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7CEB12-6361-47E0-3ED7-A827EFD6C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35AE8-2D21-AEA3-CD12-B959E13A0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80FB-605D-4F44-9CDF-DA0FD50B877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89359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B54195-C77D-0820-EE86-BF497E43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1E2130-3D68-E6EF-BDC3-111E4874E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DC91B8-8FDA-856E-010A-B1CB9081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FB3C-88E6-4A3C-8EE1-02462864B5BB}" type="datetimeFigureOut">
              <a:rPr lang="en-ZW" smtClean="0"/>
              <a:t>12/9/2022</a:t>
            </a:fld>
            <a:endParaRPr lang="en-Z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849B0B-8A0A-545F-861D-E8AD5B4FA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431273-DDA8-C8B3-B2A6-1F0FFA9D4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80FB-605D-4F44-9CDF-DA0FD50B877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4223989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2D8245-5A01-22E0-368F-A3ED4DBD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55EDA9-5CCA-4B73-D1C9-3868E2A5D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FC30A7-9441-A769-7DDD-F4C78CFD6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FB3C-88E6-4A3C-8EE1-02462864B5BB}" type="datetimeFigureOut">
              <a:rPr lang="en-ZW" smtClean="0"/>
              <a:t>12/9/2022</a:t>
            </a:fld>
            <a:endParaRPr lang="en-Z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187932-DE1E-2C17-BF94-394BEEB1A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732F93-8365-9FD9-9F2F-0856B287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80FB-605D-4F44-9CDF-DA0FD50B877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402953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E0886D-21F2-2140-EAA3-867D26E5C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E19010-F68F-9DA5-625E-4E2CD6BE76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8C03178-822E-74F4-4399-B051774D7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535B2E-6D3A-6845-145E-D074CC1D5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FB3C-88E6-4A3C-8EE1-02462864B5BB}" type="datetimeFigureOut">
              <a:rPr lang="en-ZW" smtClean="0"/>
              <a:t>12/9/2022</a:t>
            </a:fld>
            <a:endParaRPr lang="en-Z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125323-C371-425F-BF38-2FC6D7058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0BCF67-3287-82C3-4788-5DB94717C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80FB-605D-4F44-9CDF-DA0FD50B877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79262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F21917-4DA9-C247-731B-E564B0202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096915-F43B-A811-6604-22CFF0B0B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E816843-062A-EED2-6EB2-20BE49367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61A5D69-9F80-80BA-8E08-6BA6FD8C6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0A91434-5AD9-7478-D5F0-792531F708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4D1586D-592A-FBF4-2C3B-6531F6F4A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FB3C-88E6-4A3C-8EE1-02462864B5BB}" type="datetimeFigureOut">
              <a:rPr lang="en-ZW" smtClean="0"/>
              <a:t>12/9/2022</a:t>
            </a:fld>
            <a:endParaRPr lang="en-Z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677AF24-8AD1-D6B3-5A3A-BD3943231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BE730FD-48C8-7E18-F92E-7FC98A726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80FB-605D-4F44-9CDF-DA0FD50B877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86172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3F436-7F8B-D1A8-5ACF-C2E02480B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5DFC6AF-410F-46CE-3E86-78C3D1FA7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FB3C-88E6-4A3C-8EE1-02462864B5BB}" type="datetimeFigureOut">
              <a:rPr lang="en-ZW" smtClean="0"/>
              <a:t>12/9/2022</a:t>
            </a:fld>
            <a:endParaRPr lang="en-Z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F0939D1-BBC3-9FF1-F2A9-F1DBC3E4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33AE5E8-362D-C581-EEB8-78E0E57E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80FB-605D-4F44-9CDF-DA0FD50B877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078317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8EE2F9-2FE3-E78C-5505-ACE00392E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FB3C-88E6-4A3C-8EE1-02462864B5BB}" type="datetimeFigureOut">
              <a:rPr lang="en-ZW" smtClean="0"/>
              <a:t>12/9/2022</a:t>
            </a:fld>
            <a:endParaRPr lang="en-Z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2AA0FC5-7463-2343-99C1-4BD997FA6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F3FE3C0-B7A9-25A5-4FF2-3FC8F2DE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80FB-605D-4F44-9CDF-DA0FD50B877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41011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12FB18-1A19-B9EC-9090-AC80B2835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B407A-31F7-D10C-26CB-C82E14FDA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465CFF8-4F29-8FBB-1643-81CE46C8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356993-7F51-7F19-83F8-00318DACE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FB3C-88E6-4A3C-8EE1-02462864B5BB}" type="datetimeFigureOut">
              <a:rPr lang="en-ZW" smtClean="0"/>
              <a:t>12/9/2022</a:t>
            </a:fld>
            <a:endParaRPr lang="en-Z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3A9A33-98D4-60AA-6424-F37C79C8A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2AC45F-9222-9764-32D9-88607929F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80FB-605D-4F44-9CDF-DA0FD50B877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391185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9F5AE0-E3FE-955D-7043-5AC7B9F54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8B84A7D-DC91-3868-C38F-62A909EAEB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490DD0E-496C-E2AB-F0E9-F0985F21A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8B9800-3459-31A3-C14A-B28AF4FEF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FB3C-88E6-4A3C-8EE1-02462864B5BB}" type="datetimeFigureOut">
              <a:rPr lang="en-ZW" smtClean="0"/>
              <a:t>12/9/2022</a:t>
            </a:fld>
            <a:endParaRPr lang="en-Z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56F210-217F-F44F-A806-2832E0C0B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27A847-ACD2-3E29-3244-3540564D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80FB-605D-4F44-9CDF-DA0FD50B877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74502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CA81DC2-51F6-2BFF-1569-B0838DD0F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573C16-50DF-04CB-9CB3-37843AE21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D13CD6-3CC6-D80C-6A35-322905A75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3FB3C-88E6-4A3C-8EE1-02462864B5BB}" type="datetimeFigureOut">
              <a:rPr lang="en-ZW" smtClean="0"/>
              <a:t>12/9/2022</a:t>
            </a:fld>
            <a:endParaRPr lang="en-Z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193A3C-F858-CD85-9796-6511E12EA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5EB2E6-E1D5-3B2A-30B1-B2548D309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580FB-605D-4F44-9CDF-DA0FD50B877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09947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BDE55A-0A48-F2F7-94C6-1CD753375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7992" y="1455937"/>
            <a:ext cx="8200008" cy="2054025"/>
          </a:xfrm>
        </p:spPr>
        <p:txBody>
          <a:bodyPr/>
          <a:lstStyle/>
          <a:p>
            <a:r>
              <a:rPr lang="en-ZW" dirty="0">
                <a:latin typeface="Aharoni" panose="02010803020104030203" pitchFamily="2" charset="-79"/>
                <a:cs typeface="Aharoni" panose="02010803020104030203" pitchFamily="2" charset="-79"/>
              </a:rPr>
              <a:t>WOMEN AND LAND  IN ZIMBABWE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8F30AA-E9EF-D3C0-D3D0-C673F33CEE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77" y="1104609"/>
            <a:ext cx="2449989" cy="292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87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96BC76-BE90-95EE-64F9-4939CD261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Left (Oil processing)  Right (Solar Drying of vegetables)</a:t>
            </a:r>
            <a:endParaRPr lang="en-ZW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38C38FF-47B7-0F4F-BC6F-902D38432D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43" y="1858070"/>
            <a:ext cx="4761684" cy="42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BB46A663-31F0-0F3A-C0F7-D8F4A7919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49" y="1858070"/>
            <a:ext cx="4761684" cy="43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368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54123-6F7D-EFC8-2248-4ABD295DB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50" y="-257451"/>
            <a:ext cx="10856650" cy="1099750"/>
          </a:xfrm>
        </p:spPr>
        <p:txBody>
          <a:bodyPr/>
          <a:lstStyle/>
          <a:p>
            <a:r>
              <a:rPr lang="en-US" b="1" dirty="0"/>
              <a:t>Support of fish and poultry  projects</a:t>
            </a:r>
            <a:endParaRPr lang="en-ZW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BECC954-D5C3-A508-7F57-4D0F7984B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1" y="582751"/>
            <a:ext cx="5801784" cy="4351338"/>
          </a:xfr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BD659CB-7111-7A8D-8BF3-4079F969A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067" y="568784"/>
            <a:ext cx="5801783" cy="440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70316E3-8147-3A04-96FC-F9AFB37D9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394" y="3523458"/>
            <a:ext cx="5269355" cy="333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643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1B4222-E7EB-A434-62B3-BFAD7F153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do we best engage and prioritize women farmers/entrepreneurs? </a:t>
            </a:r>
            <a:endParaRPr lang="en-ZW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E9CE83-C5BC-6830-DF6C-671DAD49F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  <a:p>
            <a:r>
              <a:rPr lang="en-US" dirty="0"/>
              <a:t>We need to have deliberate strategies to support women to embrace technology-</a:t>
            </a:r>
            <a:r>
              <a:rPr lang="en-US" b="1" dirty="0"/>
              <a:t> </a:t>
            </a:r>
            <a:r>
              <a:rPr lang="en-US" b="1" dirty="0" smtClean="0"/>
              <a:t>need to invest </a:t>
            </a:r>
            <a:r>
              <a:rPr lang="en-US" dirty="0" smtClean="0"/>
              <a:t>more in trainings </a:t>
            </a:r>
            <a:r>
              <a:rPr lang="en-US" dirty="0"/>
              <a:t>for women on </a:t>
            </a:r>
            <a:r>
              <a:rPr lang="en-US" dirty="0" smtClean="0"/>
              <a:t>use of technology including digital </a:t>
            </a:r>
            <a:r>
              <a:rPr lang="en-US" dirty="0"/>
              <a:t>technology </a:t>
            </a:r>
            <a:r>
              <a:rPr lang="en-US" dirty="0" smtClean="0"/>
              <a:t>for the whole </a:t>
            </a:r>
            <a:r>
              <a:rPr lang="en-US" dirty="0" err="1" smtClean="0"/>
              <a:t>agric</a:t>
            </a:r>
            <a:r>
              <a:rPr lang="en-US" dirty="0" smtClean="0"/>
              <a:t> value chain</a:t>
            </a:r>
            <a:endParaRPr lang="en-ZA" dirty="0"/>
          </a:p>
          <a:p>
            <a:r>
              <a:rPr lang="en-US" dirty="0"/>
              <a:t>Come up with financial packages/ funding mechanisms targeting and developing </a:t>
            </a:r>
            <a:r>
              <a:rPr lang="en-US" dirty="0" smtClean="0"/>
              <a:t>women’s productivity </a:t>
            </a:r>
            <a:r>
              <a:rPr lang="en-US" dirty="0"/>
              <a:t>in </a:t>
            </a:r>
            <a:r>
              <a:rPr lang="en-US" dirty="0" err="1"/>
              <a:t>Agric</a:t>
            </a:r>
            <a:endParaRPr lang="en-ZA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734310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What should we consider and prioritize in the future?</a:t>
            </a:r>
            <a:r>
              <a:rPr lang="en-US" dirty="0"/>
              <a:t> 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-Partnership with private sector especially those into telecoms for network coverage </a:t>
            </a:r>
            <a:r>
              <a:rPr lang="en-US" dirty="0" smtClean="0"/>
              <a:t>in </a:t>
            </a:r>
            <a:r>
              <a:rPr lang="en-US" dirty="0"/>
              <a:t>rural </a:t>
            </a:r>
            <a:r>
              <a:rPr lang="en-US" dirty="0" smtClean="0"/>
              <a:t>areas- lobby for affordable data packages</a:t>
            </a:r>
            <a:endParaRPr lang="en-ZA" dirty="0"/>
          </a:p>
          <a:p>
            <a:r>
              <a:rPr lang="en-US" dirty="0"/>
              <a:t>-building rural women’s resilience to adapt to the effect of climate change- this can be in form of funding low cost solar powered irrigation infrastructure, promotion of the growing of introduction of drought </a:t>
            </a:r>
            <a:r>
              <a:rPr lang="en-US" dirty="0" smtClean="0"/>
              <a:t>resistant, </a:t>
            </a:r>
            <a:r>
              <a:rPr lang="en-US" dirty="0"/>
              <a:t>nutritious </a:t>
            </a:r>
            <a:r>
              <a:rPr lang="en-US" dirty="0" smtClean="0"/>
              <a:t>crops and adoption of technology</a:t>
            </a:r>
            <a:endParaRPr lang="en-ZA" dirty="0"/>
          </a:p>
          <a:p>
            <a:r>
              <a:rPr lang="en-US" dirty="0"/>
              <a:t>-Improve women’s financial inclusion- women’s access to financial </a:t>
            </a:r>
            <a:r>
              <a:rPr lang="en-US" dirty="0" smtClean="0"/>
              <a:t>resources, promotion of ISALs  </a:t>
            </a:r>
            <a:endParaRPr lang="en-ZA" dirty="0"/>
          </a:p>
          <a:p>
            <a:r>
              <a:rPr lang="en-US" dirty="0"/>
              <a:t>-Improving women’s access to land and related resources and improving tenure system for </a:t>
            </a:r>
            <a:r>
              <a:rPr lang="en-US" dirty="0" smtClean="0"/>
              <a:t>women</a:t>
            </a:r>
          </a:p>
          <a:p>
            <a:endParaRPr lang="en-ZA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99077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B6CC041-D509-2135-6263-D7FDD7DE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90" y="2939650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        Thank You!</a:t>
            </a:r>
            <a:endParaRPr lang="en-ZW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60809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750479-1727-6F73-6C88-9F81CF3DD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W" dirty="0">
                <a:latin typeface="Aharoni" panose="02010803020104030203" pitchFamily="2" charset="-79"/>
                <a:cs typeface="Aharoni" panose="02010803020104030203" pitchFamily="2" charset="-79"/>
              </a:rPr>
              <a:t>ABOUT WOMEN AND LAND (WLZ)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07FD8E-20C4-36E1-84BA-52FAD8402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effectLst/>
                <a:ea typeface="Calibri" panose="020F0502020204030204" pitchFamily="34" charset="0"/>
              </a:rPr>
              <a:t>Women and Land in Zimbabwe (WLZ) is a membership-based local non governmental organization- operating in 14 rura</a:t>
            </a:r>
            <a:r>
              <a:rPr lang="en-GB" dirty="0">
                <a:ea typeface="Calibri" panose="020F0502020204030204" pitchFamily="34" charset="0"/>
              </a:rPr>
              <a:t>l</a:t>
            </a:r>
            <a:r>
              <a:rPr lang="en-GB" sz="2800" dirty="0">
                <a:effectLst/>
                <a:ea typeface="Calibri" panose="020F0502020204030204" pitchFamily="34" charset="0"/>
              </a:rPr>
              <a:t>  districts in the country </a:t>
            </a:r>
          </a:p>
          <a:p>
            <a:pPr marL="0" indent="0">
              <a:buNone/>
            </a:pPr>
            <a:r>
              <a:rPr lang="en-GB" b="1" dirty="0">
                <a:ea typeface="Calibri" panose="020F0502020204030204" pitchFamily="34" charset="0"/>
              </a:rPr>
              <a:t>                                        Our Pillars:</a:t>
            </a:r>
            <a:endParaRPr lang="en-GB" sz="2800" b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sz="2800" dirty="0">
              <a:effectLst/>
              <a:ea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GB" sz="2800" dirty="0">
              <a:effectLst/>
              <a:ea typeface="Calibri" panose="020F0502020204030204" pitchFamily="34" charset="0"/>
            </a:endParaRPr>
          </a:p>
          <a:p>
            <a:endParaRPr lang="en-GB" sz="2800" dirty="0">
              <a:effectLst/>
              <a:ea typeface="Calibri" panose="020F0502020204030204" pitchFamily="34" charset="0"/>
            </a:endParaRPr>
          </a:p>
          <a:p>
            <a:endParaRPr lang="en-GB" sz="2800" dirty="0">
              <a:effectLst/>
              <a:ea typeface="Calibri" panose="020F0502020204030204" pitchFamily="34" charset="0"/>
            </a:endParaRPr>
          </a:p>
          <a:p>
            <a:endParaRPr lang="en-ZW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74B4BC-E6D4-B389-232F-404586446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29" y="3817398"/>
            <a:ext cx="7705817" cy="31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51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386EF5-912C-D808-E6A9-6202E89F2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W" b="1" dirty="0"/>
              <a:t>Conti.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585F62-26CF-A8B6-B345-4254E1354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ZA" dirty="0"/>
              <a:t>WLZ’s mandate is to economically empower rural women through supporting women’s agro- and  non-agro  based activities </a:t>
            </a:r>
          </a:p>
          <a:p>
            <a:r>
              <a:rPr lang="en-ZA" dirty="0"/>
              <a:t>And to also respond to climate change shocks  through  rebuilding  rural women’s livelihoods and building their resilience</a:t>
            </a:r>
          </a:p>
          <a:p>
            <a:r>
              <a:rPr lang="en-US" dirty="0"/>
              <a:t>Our  work  focuses on building of platforms for social &amp; economic dialogue on women’s land rights, promotion of sustainable agriculture production, movement building and access to markets to support full economic empowerment of women and youths in Zimbabwe. </a:t>
            </a:r>
          </a:p>
          <a:p>
            <a:r>
              <a:rPr lang="en-US" dirty="0"/>
              <a:t>Some of our interventions  include climate change awareness and copying innovations to reduce the adverse effects of climate change for example through promotion  of sustainable low-cost solar powered irrigation farming and adoption of water harvesting techniques for rural women. </a:t>
            </a:r>
            <a:endParaRPr lang="en-ZW" dirty="0"/>
          </a:p>
          <a:p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185131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0DAF51-E661-ECB9-3BBA-54D01BADA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What are smallholder farmers’ biggest challenges, even beyond tech? </a:t>
            </a:r>
            <a:r>
              <a:rPr lang="en-ZA" dirty="0"/>
              <a:t/>
            </a:r>
            <a:br>
              <a:rPr lang="en-ZA" dirty="0"/>
            </a:br>
            <a:endParaRPr lang="en-ZW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FB1BFB-0FA9-52D8-D3C7-3F926C7D8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b="1" dirty="0"/>
              <a:t>Weak tenure system- </a:t>
            </a:r>
            <a:r>
              <a:rPr lang="en-US" dirty="0"/>
              <a:t>which is not bankable not promoting </a:t>
            </a:r>
            <a:r>
              <a:rPr lang="en-US" dirty="0" err="1"/>
              <a:t>agric</a:t>
            </a:r>
            <a:r>
              <a:rPr lang="en-US" dirty="0"/>
              <a:t> development in rural areas resulting in limited financial support for land based investments, </a:t>
            </a:r>
            <a:endParaRPr lang="en-ZA" dirty="0"/>
          </a:p>
          <a:p>
            <a:pPr lvl="0"/>
            <a:r>
              <a:rPr lang="en-US" b="1" dirty="0"/>
              <a:t>access to inputs and markets distortion’s </a:t>
            </a:r>
            <a:r>
              <a:rPr lang="en-US" dirty="0"/>
              <a:t>– producer prices are not taking into consideration what went into actual production and failing to take farmers back into the field, </a:t>
            </a:r>
            <a:endParaRPr lang="en-ZA" dirty="0"/>
          </a:p>
          <a:p>
            <a:pPr lvl="0"/>
            <a:r>
              <a:rPr lang="en-US" b="1" dirty="0"/>
              <a:t>climate crisis </a:t>
            </a:r>
            <a:r>
              <a:rPr lang="en-US" dirty="0"/>
              <a:t>has become a big monster to small holder farmers most of whom depends on rain fed agriculture- poor rainfall patterns, droughts, floods  [the distributions of rains is not long enough to see crops through to maturity], </a:t>
            </a:r>
            <a:endParaRPr lang="en-ZA" dirty="0"/>
          </a:p>
          <a:p>
            <a:pPr lvl="0"/>
            <a:r>
              <a:rPr lang="en-US" b="1" dirty="0"/>
              <a:t>limited access to technology including digital technology </a:t>
            </a:r>
            <a:r>
              <a:rPr lang="en-US" dirty="0"/>
              <a:t>due to limited </a:t>
            </a:r>
            <a:r>
              <a:rPr lang="en-US" dirty="0" smtClean="0"/>
              <a:t>resources, culture </a:t>
            </a:r>
            <a:r>
              <a:rPr lang="en-US" dirty="0"/>
              <a:t>and poor network coverage- </a:t>
            </a:r>
            <a:r>
              <a:rPr lang="en-US" dirty="0" err="1"/>
              <a:t>eg</a:t>
            </a:r>
            <a:r>
              <a:rPr lang="en-US" dirty="0"/>
              <a:t> use of </a:t>
            </a:r>
            <a:r>
              <a:rPr lang="en-US" dirty="0" err="1"/>
              <a:t>whatsapp</a:t>
            </a:r>
            <a:r>
              <a:rPr lang="en-US" dirty="0"/>
              <a:t> and other social media platforms  for marketing and e-learning not possible in some rural areas due to poor network </a:t>
            </a:r>
            <a:r>
              <a:rPr lang="en-US" dirty="0" smtClean="0"/>
              <a:t>connectivity, growing of some crops not is </a:t>
            </a:r>
            <a:r>
              <a:rPr lang="en-US" dirty="0" err="1" smtClean="0"/>
              <a:t>sinc</a:t>
            </a:r>
            <a:r>
              <a:rPr lang="en-US" dirty="0" smtClean="0"/>
              <a:t> with some cultures and use of fuel powered machinery not allowed due to cultural reasons</a:t>
            </a:r>
            <a:endParaRPr lang="en-ZA" dirty="0"/>
          </a:p>
          <a:p>
            <a:endParaRPr lang="en-ZW" b="1" dirty="0"/>
          </a:p>
          <a:p>
            <a:endParaRPr lang="en-ZW" dirty="0"/>
          </a:p>
          <a:p>
            <a:endParaRPr lang="en-ZW" dirty="0"/>
          </a:p>
          <a:p>
            <a:endParaRPr lang="en-ZW" dirty="0"/>
          </a:p>
          <a:p>
            <a:pPr marL="0" indent="0">
              <a:buNone/>
            </a:pPr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378839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have we learned in the field about tech solutions? 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- that technology is the way to go if we want to reduce farming costs and </a:t>
            </a:r>
            <a:r>
              <a:rPr lang="en-US" dirty="0" smtClean="0"/>
              <a:t>adapt to climate change [to </a:t>
            </a:r>
            <a:r>
              <a:rPr lang="en-US" dirty="0"/>
              <a:t>ensure that our crops reaches maturity </a:t>
            </a:r>
            <a:r>
              <a:rPr lang="en-US" dirty="0" smtClean="0"/>
              <a:t>stages]. </a:t>
            </a:r>
            <a:endParaRPr lang="en-ZA" dirty="0"/>
          </a:p>
          <a:p>
            <a:r>
              <a:rPr lang="en-US" dirty="0"/>
              <a:t>-Technology  [digital] is assisting some farmers to reach out to good markets, information and </a:t>
            </a:r>
            <a:r>
              <a:rPr lang="en-US" dirty="0" smtClean="0"/>
              <a:t>learning </a:t>
            </a:r>
            <a:endParaRPr lang="en-ZA" dirty="0"/>
          </a:p>
          <a:p>
            <a:r>
              <a:rPr lang="en-US" dirty="0" smtClean="0"/>
              <a:t>other technologies such as </a:t>
            </a:r>
            <a:r>
              <a:rPr lang="en-US" dirty="0"/>
              <a:t>solar </a:t>
            </a:r>
            <a:r>
              <a:rPr lang="en-US" dirty="0" smtClean="0"/>
              <a:t>powered </a:t>
            </a:r>
            <a:r>
              <a:rPr lang="en-US" dirty="0"/>
              <a:t>irrigation infrastructure –adaptation to climate </a:t>
            </a:r>
            <a:endParaRPr lang="en-US" dirty="0" smtClean="0"/>
          </a:p>
          <a:p>
            <a:r>
              <a:rPr lang="en-US" dirty="0" smtClean="0"/>
              <a:t>- Africa still  lagging[ cultural and financial reasons] behind in terms of use of technologies-there </a:t>
            </a:r>
            <a:r>
              <a:rPr lang="en-US" dirty="0"/>
              <a:t>is need to continue </a:t>
            </a:r>
            <a:r>
              <a:rPr lang="en-US" dirty="0" smtClean="0"/>
              <a:t>looking for more resources and do a lot of awareness raising for communities to embrace technology</a:t>
            </a:r>
            <a:endParaRPr lang="en-ZA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12857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478C1E-9103-7326-364D-28DFE159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W" dirty="0">
                <a:latin typeface="Aharoni" panose="02010803020104030203" pitchFamily="2" charset="-79"/>
                <a:cs typeface="Aharoni" panose="02010803020104030203" pitchFamily="2" charset="-79"/>
              </a:rPr>
              <a:t>OUR WORK IN PICTURES</a:t>
            </a:r>
            <a:r>
              <a:rPr lang="en-ZW" sz="20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ZW" sz="2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ZW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ZW" sz="2000" b="1" dirty="0">
                <a:latin typeface="+mn-lt"/>
                <a:cs typeface="Aharoni" panose="02010803020104030203" pitchFamily="2" charset="-79"/>
              </a:rPr>
              <a:t>One of our </a:t>
            </a:r>
            <a:r>
              <a:rPr lang="en-ZW" sz="2000" b="1" dirty="0">
                <a:latin typeface="+mn-lt"/>
              </a:rPr>
              <a:t>Irrigation schemes ( </a:t>
            </a:r>
            <a:r>
              <a:rPr lang="en-ZW" sz="2000" b="1" i="1" dirty="0">
                <a:latin typeface="+mn-lt"/>
              </a:rPr>
              <a:t>solar panels and reservoir tanks </a:t>
            </a:r>
            <a:r>
              <a:rPr lang="en-ZW" sz="2000" b="1" dirty="0">
                <a:latin typeface="+mn-lt"/>
              </a:rPr>
              <a:t>)</a:t>
            </a:r>
          </a:p>
        </p:txBody>
      </p:sp>
      <p:pic>
        <p:nvPicPr>
          <p:cNvPr id="4" name="Content Placeholder 6" descr="C:\Users\Prince\Desktop\WLZ Images\IMG_20210316_112521.jpg">
            <a:extLst>
              <a:ext uri="{FF2B5EF4-FFF2-40B4-BE49-F238E27FC236}">
                <a16:creationId xmlns:a16="http://schemas.microsoft.com/office/drawing/2014/main" xmlns="" id="{17028D26-2B61-F06F-ABB5-CF53AE72E99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4" y="1690688"/>
            <a:ext cx="5458450" cy="421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0FF07B2-6610-8A58-B9D9-07EAAD327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873" y="1690687"/>
            <a:ext cx="5175681" cy="421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693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E480-F7E5-D725-5694-20424602A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Some of our crops from the Schemes </a:t>
            </a:r>
            <a:endParaRPr lang="en-ZW" b="1" dirty="0"/>
          </a:p>
        </p:txBody>
      </p:sp>
      <p:pic>
        <p:nvPicPr>
          <p:cNvPr id="16" name="Picture 15" descr="A picture containing outdoor, plant, grass, green&#10;&#10;Description automatically generated">
            <a:extLst>
              <a:ext uri="{FF2B5EF4-FFF2-40B4-BE49-F238E27FC236}">
                <a16:creationId xmlns:a16="http://schemas.microsoft.com/office/drawing/2014/main" xmlns="" id="{5BC675FC-6E8F-2AF4-BF58-6716F13C0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478" y="1690688"/>
            <a:ext cx="5598173" cy="4596858"/>
          </a:xfrm>
          <a:prstGeom prst="rect">
            <a:avLst/>
          </a:prstGeom>
        </p:spPr>
      </p:pic>
      <p:pic>
        <p:nvPicPr>
          <p:cNvPr id="20" name="Content Placeholder 19" descr="A group of people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AD17E00C-894B-A5BA-5118-637B50769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78" y="1690688"/>
            <a:ext cx="5019322" cy="4596858"/>
          </a:xfrm>
        </p:spPr>
      </p:pic>
    </p:spTree>
    <p:extLst>
      <p:ext uri="{BB962C8B-B14F-4D97-AF65-F5344CB8AC3E}">
        <p14:creationId xmlns:p14="http://schemas.microsoft.com/office/powerpoint/2010/main" val="3833159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DAA065-88CA-9EFE-FF0F-05BED6648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W" b="1" dirty="0">
                <a:cs typeface="Aharoni" panose="02010803020104030203" pitchFamily="2" charset="-79"/>
              </a:rPr>
              <a:t> maize crop -Irrigated through canals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B69B834-9C66-6763-63E6-3AD22853C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907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5FC2AC-2FF8-EE26-D3E8-77C17A51E9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00" y="1514908"/>
            <a:ext cx="56461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B872D6-8105-CDE6-8612-B7870E8F4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="1" dirty="0"/>
              <a:t>Processing and Value Addition machinery</a:t>
            </a:r>
            <a:r>
              <a:rPr lang="en-US" dirty="0"/>
              <a:t>:</a:t>
            </a:r>
            <a:endParaRPr lang="en-ZW" dirty="0"/>
          </a:p>
        </p:txBody>
      </p:sp>
      <p:pic>
        <p:nvPicPr>
          <p:cNvPr id="14" name="Picture 2" descr="C:\Users\Nobert\Desktop\IMG-20211031-WA0032.jpg">
            <a:extLst>
              <a:ext uri="{FF2B5EF4-FFF2-40B4-BE49-F238E27FC236}">
                <a16:creationId xmlns:a16="http://schemas.microsoft.com/office/drawing/2014/main" xmlns="" id="{0AB76AC5-B555-EE1E-3B58-79E49E3A79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69" y="1550416"/>
            <a:ext cx="438261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54DB4EC9-D809-0257-1D3D-9B3B9D41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751" y="1550415"/>
            <a:ext cx="5149049" cy="435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683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4382</TotalTime>
  <Words>642</Words>
  <Application>Microsoft Office PowerPoint</Application>
  <PresentationFormat>Custom</PresentationFormat>
  <Paragraphs>42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WOMEN AND LAND  IN ZIMBABWE </vt:lpstr>
      <vt:lpstr>ABOUT WOMEN AND LAND (WLZ)</vt:lpstr>
      <vt:lpstr>Conti.</vt:lpstr>
      <vt:lpstr>What are smallholder farmers’ biggest challenges, even beyond tech?  </vt:lpstr>
      <vt:lpstr>What have we learned in the field about tech solutions? </vt:lpstr>
      <vt:lpstr>OUR WORK IN PICTURES  One of our Irrigation schemes ( solar panels and reservoir tanks )</vt:lpstr>
      <vt:lpstr>Some of our crops from the Schemes </vt:lpstr>
      <vt:lpstr> maize crop -Irrigated through canals </vt:lpstr>
      <vt:lpstr> Processing and Value Addition machinery:</vt:lpstr>
      <vt:lpstr>Left (Oil processing)  Right (Solar Drying of vegetables)</vt:lpstr>
      <vt:lpstr>Support of fish and poultry  projects</vt:lpstr>
      <vt:lpstr>How do we best engage and prioritize women farmers/entrepreneurs? </vt:lpstr>
      <vt:lpstr>What should we consider and prioritize in the future?  </vt:lpstr>
      <vt:lpstr>        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 AND LAND  IN ZIMBABWE</dc:title>
  <dc:creator>Woman Land</dc:creator>
  <cp:lastModifiedBy>Tandiwe</cp:lastModifiedBy>
  <cp:revision>33</cp:revision>
  <dcterms:created xsi:type="dcterms:W3CDTF">2022-07-21T15:54:06Z</dcterms:created>
  <dcterms:modified xsi:type="dcterms:W3CDTF">2022-09-12T07:18:44Z</dcterms:modified>
</cp:coreProperties>
</file>