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9"/>
      <p:bold r:id="rId10"/>
      <p:italic r:id="rId11"/>
      <p:boldItalic r:id="rId12"/>
    </p:embeddedFont>
    <p:embeddedFont>
      <p:font typeface="Roboto" panose="02000000000000000000" pitchFamily="2" charset="0"/>
      <p:regular r:id="rId13"/>
      <p:bold r:id="rId14"/>
      <p:italic r:id="rId15"/>
      <p:boldItalic r:id="rId16"/>
    </p:embeddedFont>
    <p:embeddedFont>
      <p:font typeface="Roboto Medium" panose="02000000000000000000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5524">
          <p15:clr>
            <a:srgbClr val="FF0000"/>
          </p15:clr>
        </p15:guide>
        <p15:guide id="3" pos="1293">
          <p15:clr>
            <a:srgbClr val="9AA0A6"/>
          </p15:clr>
        </p15:guide>
        <p15:guide id="4" pos="2351">
          <p15:clr>
            <a:srgbClr val="9AA0A6"/>
          </p15:clr>
        </p15:guide>
        <p15:guide id="5" pos="3409">
          <p15:clr>
            <a:srgbClr val="9AA0A6"/>
          </p15:clr>
        </p15:guide>
        <p15:guide id="6" pos="4467">
          <p15:clr>
            <a:srgbClr val="9AA0A6"/>
          </p15:clr>
        </p15:guide>
        <p15:guide id="7" pos="5760">
          <p15:clr>
            <a:srgbClr val="9AA0A6"/>
          </p15:clr>
        </p15:guide>
        <p15:guide id="8" pos="236">
          <p15:clr>
            <a:srgbClr val="FF0000"/>
          </p15:clr>
        </p15:guide>
        <p15:guide id="9" orient="horz" pos="231">
          <p15:clr>
            <a:srgbClr val="FF0000"/>
          </p15:clr>
        </p15:guide>
        <p15:guide id="10" orient="horz" pos="3004">
          <p15:clr>
            <a:srgbClr val="FF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94"/>
  </p:normalViewPr>
  <p:slideViewPr>
    <p:cSldViewPr snapToGrid="0">
      <p:cViewPr varScale="1">
        <p:scale>
          <a:sx n="156" d="100"/>
          <a:sy n="156" d="100"/>
        </p:scale>
        <p:origin x="440" y="168"/>
      </p:cViewPr>
      <p:guideLst>
        <p:guide orient="horz" pos="1620"/>
        <p:guide pos="5524"/>
        <p:guide pos="1293"/>
        <p:guide pos="2351"/>
        <p:guide pos="3409"/>
        <p:guide pos="4467"/>
        <p:guide pos="5760"/>
        <p:guide pos="236"/>
        <p:guide orient="horz" pos="231"/>
        <p:guide orient="horz" pos="3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6a4f7bcb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6a4f7bcb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6a4f7bcb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6a4f7bcb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d8f92cc4f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dd8f92cc4f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d8f92cc4f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dd8f92cc4f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52845241d3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52845241d3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d8f92cc4f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dd8f92cc4f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dd8f92cc4f_0_2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81600" y="360000"/>
            <a:ext cx="6710400" cy="62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81600" y="1114425"/>
            <a:ext cx="6710400" cy="48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2500"/>
              <a:buNone/>
              <a:defRPr sz="2500" b="1">
                <a:solidFill>
                  <a:srgbClr val="00594A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2500"/>
              <a:buNone/>
              <a:defRPr sz="2500" b="1">
                <a:solidFill>
                  <a:srgbClr val="00594A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2500"/>
              <a:buNone/>
              <a:defRPr sz="2500" b="1">
                <a:solidFill>
                  <a:srgbClr val="00594A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2500"/>
              <a:buNone/>
              <a:defRPr sz="2500" b="1">
                <a:solidFill>
                  <a:srgbClr val="00594A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2500"/>
              <a:buNone/>
              <a:defRPr sz="2500" b="1">
                <a:solidFill>
                  <a:srgbClr val="00594A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2500"/>
              <a:buNone/>
              <a:defRPr sz="2500" b="1">
                <a:solidFill>
                  <a:srgbClr val="00594A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2500"/>
              <a:buNone/>
              <a:defRPr sz="2500" b="1">
                <a:solidFill>
                  <a:srgbClr val="00594A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2500"/>
              <a:buNone/>
              <a:defRPr sz="2500" b="1">
                <a:solidFill>
                  <a:srgbClr val="00594A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2500"/>
              <a:buNone/>
              <a:defRPr sz="2500" b="1">
                <a:solidFill>
                  <a:srgbClr val="00594A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81000" y="1590675"/>
            <a:ext cx="3352200" cy="1257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733200" y="2124075"/>
            <a:ext cx="5029800" cy="265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374250" y="367350"/>
            <a:ext cx="740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orbel"/>
              <a:buNone/>
              <a:defRPr sz="4000" b="0" i="0" u="none" strike="noStrike" cap="none">
                <a:solidFill>
                  <a:srgbClr val="00594A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74250" y="1543050"/>
            <a:ext cx="4010700" cy="22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242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rgbClr val="00594A"/>
              </a:buClr>
              <a:buSzPts val="1320"/>
              <a:buChar char="•"/>
              <a:defRPr sz="1450" i="0" u="none" strike="noStrike" cap="none">
                <a:solidFill>
                  <a:srgbClr val="00594A"/>
                </a:solidFill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rgbClr val="00594A"/>
              </a:buClr>
              <a:buSzPts val="1200"/>
              <a:buChar char="•"/>
              <a:defRPr sz="1500" i="0" u="none" strike="noStrike" cap="none">
                <a:solidFill>
                  <a:srgbClr val="00594A"/>
                </a:solidFill>
              </a:defRPr>
            </a:lvl2pPr>
            <a:lvl3pPr marL="1371600" marR="0" lvl="2" indent="-29718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1080"/>
              <a:buChar char="•"/>
              <a:defRPr sz="1350" i="0" u="none" strike="noStrike" cap="none">
                <a:solidFill>
                  <a:srgbClr val="00594A"/>
                </a:solidFill>
              </a:defRPr>
            </a:lvl3pPr>
            <a:lvl4pPr marL="1828800" marR="0" lvl="3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4pPr>
            <a:lvl5pPr marL="2286000" marR="0" lvl="4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5pPr>
            <a:lvl6pPr marL="2743200" marR="0" lvl="5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6pPr>
            <a:lvl7pPr marL="3200400" marR="0" lvl="6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7pPr>
            <a:lvl8pPr marL="3657600" marR="0" lvl="7" indent="-28955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8pPr>
            <a:lvl9pPr marL="4114800" marR="0" lvl="8" indent="-28955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2"/>
          </p:nvPr>
        </p:nvSpPr>
        <p:spPr>
          <a:xfrm>
            <a:off x="4759200" y="1543050"/>
            <a:ext cx="4010700" cy="26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242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rgbClr val="00594A"/>
              </a:buClr>
              <a:buSzPts val="1320"/>
              <a:buChar char="•"/>
              <a:defRPr sz="1450" i="0" u="none" strike="noStrike" cap="none">
                <a:solidFill>
                  <a:srgbClr val="00594A"/>
                </a:solidFill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rgbClr val="00594A"/>
              </a:buClr>
              <a:buSzPts val="1200"/>
              <a:buChar char="•"/>
              <a:defRPr sz="1500" i="0" u="none" strike="noStrike" cap="none">
                <a:solidFill>
                  <a:srgbClr val="00594A"/>
                </a:solidFill>
              </a:defRPr>
            </a:lvl2pPr>
            <a:lvl3pPr marL="1371600" marR="0" lvl="2" indent="-29718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1080"/>
              <a:buChar char="•"/>
              <a:defRPr sz="1350" i="0" u="none" strike="noStrike" cap="none">
                <a:solidFill>
                  <a:srgbClr val="00594A"/>
                </a:solidFill>
              </a:defRPr>
            </a:lvl3pPr>
            <a:lvl4pPr marL="1828800" marR="0" lvl="3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4pPr>
            <a:lvl5pPr marL="2286000" marR="0" lvl="4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5pPr>
            <a:lvl6pPr marL="2743200" marR="0" lvl="5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6pPr>
            <a:lvl7pPr marL="3200400" marR="0" lvl="6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7pPr>
            <a:lvl8pPr marL="3657600" marR="0" lvl="7" indent="-28955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8pPr>
            <a:lvl9pPr marL="4114800" marR="0" lvl="8" indent="-28955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594A"/>
              </a:buClr>
              <a:buSzPts val="960"/>
              <a:buChar char="•"/>
              <a:defRPr sz="1200" i="0" u="none" strike="noStrike" cap="none">
                <a:solidFill>
                  <a:srgbClr val="00594A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dt" idx="10"/>
          </p:nvPr>
        </p:nvSpPr>
        <p:spPr>
          <a:xfrm>
            <a:off x="857247" y="4667871"/>
            <a:ext cx="1746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9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ftr" idx="11"/>
          </p:nvPr>
        </p:nvSpPr>
        <p:spPr>
          <a:xfrm>
            <a:off x="2961861" y="4667871"/>
            <a:ext cx="3538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9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Medium"/>
              <a:buNone/>
              <a:defRPr sz="180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7594873" y="4632146"/>
            <a:ext cx="1279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1100" b="1" i="0" u="none" strike="noStrike" cap="none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1100" b="1" i="0" u="none" strike="noStrike" cap="none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1100" b="1" i="0" u="none" strike="noStrike" cap="none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1100" b="1" i="0" u="none" strike="noStrike" cap="none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1100" b="1" i="0" u="none" strike="noStrike" cap="none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1100" b="1" i="0" u="none" strike="noStrike" cap="none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1100" b="1" i="0" u="none" strike="noStrike" cap="none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1100" b="1" i="0" u="none" strike="noStrike" cap="none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1100" b="1" i="0" u="none" strike="noStrike" cap="none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857250" y="457200"/>
            <a:ext cx="74067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orbel"/>
              <a:buNone/>
              <a:defRPr sz="33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857251" y="1543050"/>
            <a:ext cx="7404600" cy="3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2420" algn="l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Corbel"/>
              <a:buChar char="•"/>
              <a:defRPr sz="165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Char char="•"/>
              <a:defRPr sz="15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9718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Corbel"/>
              <a:buChar char="•"/>
              <a:defRPr sz="135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Corbel"/>
              <a:buChar char="•"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Corbel"/>
              <a:buChar char="•"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Corbel"/>
              <a:buChar char="•"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Corbel"/>
              <a:buChar char="•"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8955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Corbel"/>
              <a:buChar char="•"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8955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960"/>
              <a:buFont typeface="Corbel"/>
              <a:buChar char="•"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57247" y="4667871"/>
            <a:ext cx="1746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2961861" y="4667871"/>
            <a:ext cx="3538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997148" y="4667871"/>
            <a:ext cx="1279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9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9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9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9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9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9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9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9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None/>
              <a:defRPr sz="9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81000" y="360000"/>
            <a:ext cx="6711000" cy="84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 cstate="email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645" y="1791949"/>
            <a:ext cx="2619375" cy="33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81000" y="360000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81000" y="1089775"/>
            <a:ext cx="6711000" cy="249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81000" y="360000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81000" y="360000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81000" y="1389600"/>
            <a:ext cx="6711000" cy="317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" name="Google Shape;33;p7"/>
          <p:cNvPicPr preferRelativeResize="0"/>
          <p:nvPr/>
        </p:nvPicPr>
        <p:blipFill>
          <a:blip r:embed="rId2" cstate="email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645" y="1791949"/>
            <a:ext cx="2619375" cy="33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81000" y="360000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6BBFB4">
              <a:alpha val="21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381000" y="2724300"/>
            <a:ext cx="40452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360000"/>
            <a:ext cx="3837000" cy="442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800"/>
              <a:buChar char="●"/>
              <a:defRPr>
                <a:solidFill>
                  <a:srgbClr val="00594A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400"/>
              <a:buChar char="○"/>
              <a:defRPr>
                <a:solidFill>
                  <a:srgbClr val="00594A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400"/>
              <a:buChar char="■"/>
              <a:defRPr>
                <a:solidFill>
                  <a:srgbClr val="00594A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400"/>
              <a:buChar char="●"/>
              <a:defRPr>
                <a:solidFill>
                  <a:srgbClr val="00594A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400"/>
              <a:buChar char="○"/>
              <a:defRPr>
                <a:solidFill>
                  <a:srgbClr val="00594A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400"/>
              <a:buChar char="■"/>
              <a:defRPr>
                <a:solidFill>
                  <a:srgbClr val="00594A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400"/>
              <a:buChar char="●"/>
              <a:defRPr>
                <a:solidFill>
                  <a:srgbClr val="00594A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400"/>
              <a:buChar char="○"/>
              <a:defRPr>
                <a:solidFill>
                  <a:srgbClr val="00594A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400"/>
              <a:buChar char="■"/>
              <a:defRPr>
                <a:solidFill>
                  <a:srgbClr val="00594A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81000" y="360000"/>
            <a:ext cx="3352200" cy="183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81000" y="4610100"/>
            <a:ext cx="5998800" cy="21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4000"/>
              <a:buFont typeface="Roboto Medium"/>
              <a:buNone/>
              <a:defRPr sz="4000">
                <a:solidFill>
                  <a:srgbClr val="00594A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40">
          <p15:clr>
            <a:srgbClr val="EA4335"/>
          </p15:clr>
        </p15:guide>
        <p15:guide id="2" pos="1293">
          <p15:clr>
            <a:srgbClr val="EA4335"/>
          </p15:clr>
        </p15:guide>
        <p15:guide id="3" pos="2352">
          <p15:clr>
            <a:srgbClr val="EA4335"/>
          </p15:clr>
        </p15:guide>
        <p15:guide id="4" pos="3408">
          <p15:clr>
            <a:srgbClr val="EA4335"/>
          </p15:clr>
        </p15:guide>
        <p15:guide id="5" pos="4467">
          <p15:clr>
            <a:srgbClr val="EA4335"/>
          </p15:clr>
        </p15:guide>
        <p15:guide id="6" pos="5520">
          <p15:clr>
            <a:srgbClr val="EA4335"/>
          </p15:clr>
        </p15:guide>
        <p15:guide id="7" orient="horz" pos="227">
          <p15:clr>
            <a:srgbClr val="EA4335"/>
          </p15:clr>
        </p15:guide>
        <p15:guide id="8" orient="horz" pos="1716">
          <p15:clr>
            <a:srgbClr val="EA4335"/>
          </p15:clr>
        </p15:guide>
        <p15:guide id="9" orient="horz" pos="301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hyperlink" Target="https://twitter.com/PrecisionXDev" TargetMode="External"/><Relationship Id="rId4" Type="http://schemas.openxmlformats.org/officeDocument/2006/relationships/hyperlink" Target="http://www.precisionag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94A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594A"/>
                </a:solidFill>
                <a:latin typeface="Roboto Medium"/>
                <a:ea typeface="Roboto Medium"/>
                <a:cs typeface="Roboto Medium"/>
                <a:sym typeface="Roboto Medium"/>
              </a:rPr>
              <a:t>1</a:t>
            </a:fld>
            <a:endParaRPr>
              <a:solidFill>
                <a:srgbClr val="00594A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0" y="3184262"/>
            <a:ext cx="2991000" cy="15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25" y="3234060"/>
            <a:ext cx="2619377" cy="147210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xfrm>
            <a:off x="2052000" y="3128450"/>
            <a:ext cx="67176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PxD Pakistan: </a:t>
            </a: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Mobile-Based Farmer Engagement on Nutrition-Smart Agriculture</a:t>
            </a: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September 13, 2022</a:t>
            </a: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525" y="455175"/>
            <a:ext cx="2559224" cy="23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ctrTitle"/>
          </p:nvPr>
        </p:nvSpPr>
        <p:spPr>
          <a:xfrm>
            <a:off x="341025" y="455175"/>
            <a:ext cx="5640900" cy="86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Jonathan Lehe</a:t>
            </a:r>
            <a:endParaRPr sz="1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Chief of Strategy, Partnerships, and Innovation</a:t>
            </a:r>
            <a:endParaRPr sz="1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Precision Development (PxD)</a:t>
            </a:r>
            <a:endParaRPr sz="1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0857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>
            <a:spLocks noGrp="1"/>
          </p:cNvSpPr>
          <p:nvPr>
            <p:ph type="ctrTitle"/>
          </p:nvPr>
        </p:nvSpPr>
        <p:spPr>
          <a:xfrm>
            <a:off x="374250" y="367350"/>
            <a:ext cx="67164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/>
              <a:t>PxD at a Glance</a:t>
            </a:r>
            <a:endParaRPr sz="3100">
              <a:solidFill>
                <a:srgbClr val="00594A"/>
              </a:solidFill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594A"/>
                </a:solidFill>
                <a:latin typeface="Roboto Medium"/>
                <a:ea typeface="Roboto Medium"/>
                <a:cs typeface="Roboto Medium"/>
                <a:sym typeface="Roboto Medium"/>
              </a:rPr>
              <a:t>2</a:t>
            </a:fld>
            <a:endParaRPr>
              <a:solidFill>
                <a:srgbClr val="00594A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390525" y="1924050"/>
            <a:ext cx="816090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3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G</a:t>
            </a:r>
            <a:r>
              <a:rPr lang="en-GB" sz="1800" b="1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lobal non-profit organization serving more than 7M users in nine countries in Africa, Asia, and Latin America</a:t>
            </a:r>
            <a:endParaRPr sz="1800" b="1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3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Mission: We provide actionable information and other scalable services to people in poverty to empower them to sustainably improve their well-being</a:t>
            </a:r>
            <a:endParaRPr sz="1800" b="1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3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3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Vision: An end to information poverty</a:t>
            </a:r>
            <a:endParaRPr sz="1800" b="1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/>
          </p:nvPr>
        </p:nvSpPr>
        <p:spPr>
          <a:xfrm>
            <a:off x="225250" y="207600"/>
            <a:ext cx="5282700" cy="172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/>
              <a:t>Digital Agricultural Advisory Services Using SMS &amp; Voice</a:t>
            </a:r>
            <a:endParaRPr sz="3100"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100" y="258400"/>
            <a:ext cx="2435100" cy="46774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751300" y="1905300"/>
            <a:ext cx="3342000" cy="2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Key Features:</a:t>
            </a:r>
            <a:endParaRPr sz="1600" b="1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Low tech (simple phones)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Customized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Available on demand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Timed to crop calendar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Low cost (&lt;$2/farmer/year)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Free to the user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Human-centered design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Continuous iteration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ctrTitle"/>
          </p:nvPr>
        </p:nvSpPr>
        <p:spPr>
          <a:xfrm>
            <a:off x="228600" y="131400"/>
            <a:ext cx="8763000" cy="93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PxD-HarvestPlus Partnership in Pakistan (2020-21)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261" y="3117750"/>
            <a:ext cx="2785676" cy="20138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18"/>
          <p:cNvGrpSpPr/>
          <p:nvPr/>
        </p:nvGrpSpPr>
        <p:grpSpPr>
          <a:xfrm>
            <a:off x="5632317" y="732575"/>
            <a:ext cx="3305700" cy="3483050"/>
            <a:chOff x="5632317" y="1189775"/>
            <a:chExt cx="3305700" cy="3483050"/>
          </a:xfrm>
        </p:grpSpPr>
        <p:sp>
          <p:nvSpPr>
            <p:cNvPr id="99" name="Google Shape;99;p18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6ABE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Intervention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0" name="Google Shape;100;p18"/>
            <p:cNvSpPr txBox="1"/>
            <p:nvPr/>
          </p:nvSpPr>
          <p:spPr>
            <a:xfrm>
              <a:off x="6167076" y="2057125"/>
              <a:ext cx="23736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Roboto"/>
                  <a:ea typeface="Roboto"/>
                  <a:cs typeface="Roboto"/>
                  <a:sym typeface="Roboto"/>
                </a:rPr>
                <a:t>SMS and Voice messages in Urdu and Saraiki  highlighting the benefits of zinc-biofortified seeds: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Roboto"/>
                <a:buChar char="●"/>
              </a:pPr>
              <a:r>
                <a:rPr lang="en-GB">
                  <a:latin typeface="Roboto"/>
                  <a:ea typeface="Roboto"/>
                  <a:cs typeface="Roboto"/>
                  <a:sym typeface="Roboto"/>
                </a:rPr>
                <a:t>Nutritional benefits (reduced zinc deficiency, stunting, pregnancy complications, diarrhea, </a:t>
              </a:r>
              <a:r>
                <a:rPr lang="en-GB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malaria, </a:t>
              </a:r>
              <a:r>
                <a:rPr lang="en-GB">
                  <a:latin typeface="Roboto"/>
                  <a:ea typeface="Roboto"/>
                  <a:cs typeface="Roboto"/>
                  <a:sym typeface="Roboto"/>
                </a:rPr>
                <a:t>pneumonia, etc.)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Roboto"/>
                <a:buChar char="●"/>
              </a:pPr>
              <a:r>
                <a:rPr lang="en-GB">
                  <a:latin typeface="Roboto"/>
                  <a:ea typeface="Roboto"/>
                  <a:cs typeface="Roboto"/>
                  <a:sym typeface="Roboto"/>
                </a:rPr>
                <a:t>Higher yields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Font typeface="Roboto"/>
                <a:buChar char="●"/>
              </a:pPr>
              <a:r>
                <a:rPr lang="en-GB">
                  <a:latin typeface="Roboto"/>
                  <a:ea typeface="Roboto"/>
                  <a:cs typeface="Roboto"/>
                  <a:sym typeface="Roboto"/>
                </a:rPr>
                <a:t>Crop disease resistance (e.g. rust)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1" name="Google Shape;101;p18"/>
          <p:cNvGrpSpPr/>
          <p:nvPr/>
        </p:nvGrpSpPr>
        <p:grpSpPr>
          <a:xfrm>
            <a:off x="0" y="732789"/>
            <a:ext cx="3546900" cy="3482836"/>
            <a:chOff x="0" y="1189989"/>
            <a:chExt cx="3546900" cy="3482836"/>
          </a:xfrm>
        </p:grpSpPr>
        <p:sp>
          <p:nvSpPr>
            <p:cNvPr id="102" name="Google Shape;102;p18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215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Purpose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" name="Google Shape;103;p18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Roboto"/>
                  <a:ea typeface="Roboto"/>
                  <a:cs typeface="Roboto"/>
                  <a:sym typeface="Roboto"/>
                </a:rPr>
                <a:t>To increase adoption of two zinc-biofortified wheat varieties in Pakistan (Akbar-19 and Zincol-16) to complement PxD’s standard wheat advisory service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4" name="Google Shape;104;p18"/>
          <p:cNvGrpSpPr/>
          <p:nvPr/>
        </p:nvGrpSpPr>
        <p:grpSpPr>
          <a:xfrm>
            <a:off x="2944204" y="732575"/>
            <a:ext cx="3305700" cy="3483050"/>
            <a:chOff x="2944204" y="1189775"/>
            <a:chExt cx="3305700" cy="3483050"/>
          </a:xfrm>
        </p:grpSpPr>
        <p:sp>
          <p:nvSpPr>
            <p:cNvPr id="105" name="Google Shape;105;p18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Beneficiaries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6" name="Google Shape;106;p18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Roboto"/>
                  <a:ea typeface="Roboto"/>
                  <a:cs typeface="Roboto"/>
                  <a:sym typeface="Roboto"/>
                </a:rPr>
                <a:t>~103,000 smallholder wheat farmers in 5 districts of Punjab province, Pakistan with an average land size of ~4 acres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ctrTitle"/>
          </p:nvPr>
        </p:nvSpPr>
        <p:spPr>
          <a:xfrm>
            <a:off x="228600" y="131400"/>
            <a:ext cx="8763000" cy="93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PxD-HarvestPlus Partnership in Pakistan (2020-21)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113" name="Google Shape;113;p19" title="Points scored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400" y="1447800"/>
            <a:ext cx="4367199" cy="2700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228600" y="923025"/>
            <a:ext cx="4243500" cy="2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Key Results:</a:t>
            </a:r>
            <a:endParaRPr sz="1600" b="1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59% of farmers surveyed used zinc-biofortified seeds in 2020-21, an increase from only 9% the previous season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We cannot interpret this as causal impact due to other factors (e.g. supply increase), but these results are promising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Additional research needed to measure impact on health, yield, and income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Challenge reaching female farmers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Issues around seed availability and price variability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94A"/>
              </a:buClr>
              <a:buSzPts val="1600"/>
              <a:buFont typeface="Roboto"/>
              <a:buChar char="●"/>
            </a:pPr>
            <a:r>
              <a:rPr lang="en-GB" sz="1600">
                <a:solidFill>
                  <a:srgbClr val="00594A"/>
                </a:solidFill>
                <a:latin typeface="Roboto"/>
                <a:ea typeface="Roboto"/>
                <a:cs typeface="Roboto"/>
                <a:sym typeface="Roboto"/>
              </a:rPr>
              <a:t>Potential to scale this to ~6m wheat farmers in Pakistan, and beyond</a:t>
            </a:r>
            <a:endParaRPr sz="1600">
              <a:solidFill>
                <a:srgbClr val="00594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6270048" y="3881507"/>
            <a:ext cx="245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557225" y="3184350"/>
            <a:ext cx="4212600" cy="1571700"/>
          </a:xfrm>
          <a:prstGeom prst="rect">
            <a:avLst/>
          </a:prstGeom>
          <a:solidFill>
            <a:srgbClr val="0059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GB" sz="1700" b="1">
                <a:solidFill>
                  <a:schemeClr val="lt1"/>
                </a:solidFill>
              </a:rPr>
              <a:t>Empowering users with quality information at their fingertips. </a:t>
            </a:r>
            <a:endParaRPr sz="1700" b="1">
              <a:solidFill>
                <a:schemeClr val="lt1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1700" b="1">
              <a:solidFill>
                <a:schemeClr val="lt1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4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www.precisiondev.org</a:t>
            </a:r>
            <a:endParaRPr sz="1400" b="1">
              <a:solidFill>
                <a:schemeClr val="lt1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2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Twitter: PrecisionXDev</a:t>
            </a:r>
            <a:endParaRPr sz="1200" u="sng">
              <a:solidFill>
                <a:schemeClr val="lt1"/>
              </a:solidFill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0" y="3184262"/>
            <a:ext cx="2991000" cy="15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25" y="3234060"/>
            <a:ext cx="2619377" cy="1472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xD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Microsoft Macintosh PowerPoint</Application>
  <PresentationFormat>On-screen Show (16:9)</PresentationFormat>
  <Paragraphs>50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Corbel</vt:lpstr>
      <vt:lpstr>Roboto Medium</vt:lpstr>
      <vt:lpstr>Arial</vt:lpstr>
      <vt:lpstr>Roboto</vt:lpstr>
      <vt:lpstr>PxD</vt:lpstr>
      <vt:lpstr>PxD Pakistan:  Mobile-Based Farmer Engagement on Nutrition-Smart Agriculture September 13, 2022 </vt:lpstr>
      <vt:lpstr>PxD at a Glance</vt:lpstr>
      <vt:lpstr>Digital Agricultural Advisory Services Using SMS &amp; Voice</vt:lpstr>
      <vt:lpstr>PxD-HarvestPlus Partnership in Pakistan (2020-21) </vt:lpstr>
      <vt:lpstr>PxD-HarvestPlus Partnership in Pakistan (2020-21)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PxD Pakistan:  Mobile-Based Farmer Engagement on Nutrition-Smart Agriculture September 13, 2022 </dc:title>
  <cp:lastModifiedBy>Decker, James (HarvestPlus)</cp:lastModifiedBy>
  <cp:revision>2</cp:revision>
  <dcterms:modified xsi:type="dcterms:W3CDTF">2022-09-13T15:21:03Z</dcterms:modified>
</cp:coreProperties>
</file>