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sldIdLst>
    <p:sldId id="272" r:id="rId2"/>
    <p:sldId id="261" r:id="rId3"/>
    <p:sldId id="273" r:id="rId4"/>
    <p:sldId id="275" r:id="rId5"/>
    <p:sldId id="267" r:id="rId6"/>
    <p:sldId id="27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35" autoAdjust="0"/>
    <p:restoredTop sz="88187" autoAdjust="0"/>
  </p:normalViewPr>
  <p:slideViewPr>
    <p:cSldViewPr>
      <p:cViewPr varScale="1">
        <p:scale>
          <a:sx n="64" d="100"/>
          <a:sy n="64" d="100"/>
        </p:scale>
        <p:origin x="900" y="66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506C0-3FFE-45A5-803D-9F4FC5464A70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46707-6BBD-41A9-B4DF-0C76A73A2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19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project</a:t>
            </a:r>
            <a:r>
              <a:rPr lang="en-US" baseline="0" dirty="0"/>
              <a:t> about?</a:t>
            </a:r>
          </a:p>
          <a:p>
            <a:r>
              <a:rPr lang="en-US" dirty="0"/>
              <a:t>Define</a:t>
            </a:r>
            <a:r>
              <a:rPr lang="en-US" baseline="0" dirty="0"/>
              <a:t> the goal of this project</a:t>
            </a:r>
          </a:p>
          <a:p>
            <a:pPr lvl="1"/>
            <a:r>
              <a:rPr lang="en-US" dirty="0"/>
              <a:t>Is it similar to projects in the past or is it a new effort?</a:t>
            </a:r>
          </a:p>
          <a:p>
            <a:r>
              <a:rPr lang="en-US" baseline="0" dirty="0"/>
              <a:t>Define the scope of this project</a:t>
            </a:r>
          </a:p>
          <a:p>
            <a:pPr lvl="1"/>
            <a:r>
              <a:rPr lang="en-US" baseline="0" dirty="0"/>
              <a:t>Is it an independent project or is it related to other projects?</a:t>
            </a:r>
          </a:p>
          <a:p>
            <a:pPr lvl="0"/>
            <a:endParaRPr lang="en-US" baseline="0" dirty="0"/>
          </a:p>
          <a:p>
            <a:pPr lvl="0"/>
            <a:r>
              <a:rPr lang="en-US" baseline="0" dirty="0"/>
              <a:t>* Note that this slide is not necessary for weekly status meetings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9" name="Shape 5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6529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hape 8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2" name="Shape 8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2630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8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hyperlink" Target="https://www.harvestplus.org/" TargetMode="External"/><Relationship Id="rId5" Type="http://schemas.openxmlformats.org/officeDocument/2006/relationships/hyperlink" Target="mailto:info@elkanisgroup.com" TargetMode="Externa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0" y="5896354"/>
            <a:ext cx="5105400" cy="789253"/>
          </a:xfrm>
        </p:spPr>
        <p:txBody>
          <a:bodyPr>
            <a:normAutofit/>
          </a:bodyPr>
          <a:lstStyle/>
          <a:p>
            <a:r>
              <a:rPr lang="en-US" dirty="0"/>
              <a:t>Strengthening Nutrition-Smart Agriculture for a Healthy Africa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7" y="0"/>
            <a:ext cx="6019800" cy="475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67200" y="4302714"/>
            <a:ext cx="472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BiofortX  Mobile Solution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2A28B8-FAE2-40FA-8272-CA6856DA3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675" y="1912074"/>
            <a:ext cx="2390640" cy="239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9551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219200"/>
            <a:ext cx="4141788" cy="549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648200" cy="914400"/>
          </a:xfrm>
        </p:spPr>
        <p:txBody>
          <a:bodyPr/>
          <a:lstStyle/>
          <a:p>
            <a:r>
              <a:rPr lang="en-US" dirty="0"/>
              <a:t>Platform 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5105400" cy="429736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dirty="0"/>
              <a:t>connect actors in the biofortified supply chain to bridge market and information gaps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dirty="0"/>
          </a:p>
          <a:p>
            <a:pPr algn="just">
              <a:lnSpc>
                <a:spcPct val="120000"/>
              </a:lnSpc>
            </a:pPr>
            <a:r>
              <a:rPr lang="en-US" dirty="0"/>
              <a:t>facilitate and encourage growth of Vitamin A Maize (VAM) and Vitamin A Cassava (VAC) value chains;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dirty="0"/>
          </a:p>
          <a:p>
            <a:pPr algn="just">
              <a:lnSpc>
                <a:spcPct val="120000"/>
              </a:lnSpc>
            </a:pPr>
            <a:r>
              <a:rPr lang="en-US" dirty="0"/>
              <a:t>stimulate digitalization strategy to improve transparency, efficiency, competitiveness and sustainability of VAC/VAM food crop in Nigeria;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dirty="0"/>
          </a:p>
          <a:p>
            <a:pPr algn="just">
              <a:lnSpc>
                <a:spcPct val="120000"/>
              </a:lnSpc>
            </a:pPr>
            <a:r>
              <a:rPr lang="en-US" dirty="0"/>
              <a:t> support VAC/VAM production as part of the strategy to improve transparency, efficiency, competitiveness and sustainability of the agrifood sector in Nigeria.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1" name="Shape 581"/>
          <p:cNvCxnSpPr/>
          <p:nvPr/>
        </p:nvCxnSpPr>
        <p:spPr>
          <a:xfrm>
            <a:off x="5306771" y="3557042"/>
            <a:ext cx="567635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82" name="Shape 582"/>
          <p:cNvCxnSpPr/>
          <p:nvPr/>
        </p:nvCxnSpPr>
        <p:spPr>
          <a:xfrm>
            <a:off x="5876768" y="2503057"/>
            <a:ext cx="459545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/>
            <a:headEnd type="none" w="med" len="med"/>
            <a:tailEnd type="oval" w="sm" len="sm"/>
          </a:ln>
        </p:spPr>
      </p:cxnSp>
      <p:cxnSp>
        <p:nvCxnSpPr>
          <p:cNvPr id="583" name="Shape 583"/>
          <p:cNvCxnSpPr/>
          <p:nvPr/>
        </p:nvCxnSpPr>
        <p:spPr>
          <a:xfrm>
            <a:off x="5183296" y="3955284"/>
            <a:ext cx="1027179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/>
            <a:headEnd type="none" w="med" len="med"/>
            <a:tailEnd type="oval" w="sm" len="sm"/>
          </a:ln>
        </p:spPr>
      </p:cxnSp>
      <p:cxnSp>
        <p:nvCxnSpPr>
          <p:cNvPr id="584" name="Shape 584"/>
          <p:cNvCxnSpPr/>
          <p:nvPr/>
        </p:nvCxnSpPr>
        <p:spPr>
          <a:xfrm>
            <a:off x="5876768" y="5407509"/>
            <a:ext cx="459545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/>
            <a:headEnd type="none" w="med" len="med"/>
            <a:tailEnd type="oval" w="sm" len="sm"/>
          </a:ln>
        </p:spPr>
      </p:cxnSp>
      <p:cxnSp>
        <p:nvCxnSpPr>
          <p:cNvPr id="585" name="Shape 585"/>
          <p:cNvCxnSpPr/>
          <p:nvPr/>
        </p:nvCxnSpPr>
        <p:spPr>
          <a:xfrm rot="10800000">
            <a:off x="5876768" y="2503058"/>
            <a:ext cx="0" cy="105398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86" name="Shape 586"/>
          <p:cNvCxnSpPr/>
          <p:nvPr/>
        </p:nvCxnSpPr>
        <p:spPr>
          <a:xfrm>
            <a:off x="5183296" y="4364446"/>
            <a:ext cx="567635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87" name="Shape 587"/>
          <p:cNvCxnSpPr/>
          <p:nvPr/>
        </p:nvCxnSpPr>
        <p:spPr>
          <a:xfrm rot="10800000">
            <a:off x="5876768" y="4353525"/>
            <a:ext cx="0" cy="105398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88" name="Shape 588"/>
          <p:cNvCxnSpPr/>
          <p:nvPr/>
        </p:nvCxnSpPr>
        <p:spPr>
          <a:xfrm rot="10800000">
            <a:off x="3407237" y="3557042"/>
            <a:ext cx="567635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89" name="Shape 589"/>
          <p:cNvCxnSpPr/>
          <p:nvPr/>
        </p:nvCxnSpPr>
        <p:spPr>
          <a:xfrm rot="10800000">
            <a:off x="2824216" y="2503057"/>
            <a:ext cx="459545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/>
            <a:headEnd type="none" w="med" len="med"/>
            <a:tailEnd type="oval" w="sm" len="sm"/>
          </a:ln>
        </p:spPr>
      </p:cxnSp>
      <p:cxnSp>
        <p:nvCxnSpPr>
          <p:cNvPr id="590" name="Shape 590"/>
          <p:cNvCxnSpPr/>
          <p:nvPr/>
        </p:nvCxnSpPr>
        <p:spPr>
          <a:xfrm rot="10800000">
            <a:off x="2824217" y="3955284"/>
            <a:ext cx="1027179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/>
            <a:headEnd type="none" w="med" len="med"/>
            <a:tailEnd type="oval" w="sm" len="sm"/>
          </a:ln>
        </p:spPr>
      </p:cxnSp>
      <p:cxnSp>
        <p:nvCxnSpPr>
          <p:cNvPr id="591" name="Shape 591"/>
          <p:cNvCxnSpPr/>
          <p:nvPr/>
        </p:nvCxnSpPr>
        <p:spPr>
          <a:xfrm rot="10800000">
            <a:off x="2824216" y="5407509"/>
            <a:ext cx="459545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/>
            <a:headEnd type="none" w="med" len="med"/>
            <a:tailEnd type="oval" w="sm" len="sm"/>
          </a:ln>
        </p:spPr>
      </p:cxnSp>
      <p:cxnSp>
        <p:nvCxnSpPr>
          <p:cNvPr id="592" name="Shape 592"/>
          <p:cNvCxnSpPr/>
          <p:nvPr/>
        </p:nvCxnSpPr>
        <p:spPr>
          <a:xfrm rot="10800000">
            <a:off x="3283761" y="2503058"/>
            <a:ext cx="0" cy="105398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93" name="Shape 593"/>
          <p:cNvCxnSpPr/>
          <p:nvPr/>
        </p:nvCxnSpPr>
        <p:spPr>
          <a:xfrm rot="10800000">
            <a:off x="3283762" y="4364446"/>
            <a:ext cx="567635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94" name="Shape 594"/>
          <p:cNvCxnSpPr/>
          <p:nvPr/>
        </p:nvCxnSpPr>
        <p:spPr>
          <a:xfrm rot="10800000">
            <a:off x="3283761" y="4353525"/>
            <a:ext cx="0" cy="105398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95" name="Shape 595"/>
          <p:cNvSpPr txBox="1"/>
          <p:nvPr/>
        </p:nvSpPr>
        <p:spPr>
          <a:xfrm>
            <a:off x="7046461" y="1849730"/>
            <a:ext cx="1969523" cy="338554"/>
          </a:xfrm>
          <a:prstGeom prst="rect">
            <a:avLst/>
          </a:prstGeom>
          <a:noFill/>
          <a:ln>
            <a:noFill/>
          </a:ln>
        </p:spPr>
        <p:txBody>
          <a:bodyPr lIns="91413" tIns="45700" rIns="91413" bIns="45700" anchor="t" anchorCtr="0">
            <a:noAutofit/>
          </a:bodyPr>
          <a:lstStyle/>
          <a:p>
            <a:pPr>
              <a:buSzPct val="25000"/>
            </a:pPr>
            <a:r>
              <a:rPr lang="en-US" sz="1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Contact Support Service</a:t>
            </a:r>
          </a:p>
        </p:txBody>
      </p:sp>
      <p:sp>
        <p:nvSpPr>
          <p:cNvPr id="596" name="Shape 596"/>
          <p:cNvSpPr/>
          <p:nvPr/>
        </p:nvSpPr>
        <p:spPr>
          <a:xfrm>
            <a:off x="6456905" y="2167572"/>
            <a:ext cx="589120" cy="786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7" name="Shape 597"/>
          <p:cNvSpPr txBox="1"/>
          <p:nvPr/>
        </p:nvSpPr>
        <p:spPr>
          <a:xfrm>
            <a:off x="7046461" y="3599363"/>
            <a:ext cx="2097539" cy="338554"/>
          </a:xfrm>
          <a:prstGeom prst="rect">
            <a:avLst/>
          </a:prstGeom>
          <a:noFill/>
          <a:ln>
            <a:noFill/>
          </a:ln>
        </p:spPr>
        <p:txBody>
          <a:bodyPr lIns="91413" tIns="45700" rIns="91413" bIns="45700" anchor="t" anchorCtr="0">
            <a:noAutofit/>
          </a:bodyPr>
          <a:lstStyle/>
          <a:p>
            <a:pPr>
              <a:buSzPct val="25000"/>
            </a:pPr>
            <a:r>
              <a:rPr lang="en-US" sz="16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Offtake</a:t>
            </a:r>
            <a:endParaRPr lang="en-US" sz="1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8" name="Shape 598"/>
          <p:cNvSpPr txBox="1"/>
          <p:nvPr/>
        </p:nvSpPr>
        <p:spPr>
          <a:xfrm>
            <a:off x="7092212" y="3883796"/>
            <a:ext cx="1906995" cy="528332"/>
          </a:xfrm>
          <a:prstGeom prst="rect">
            <a:avLst/>
          </a:prstGeom>
          <a:noFill/>
          <a:ln>
            <a:noFill/>
          </a:ln>
        </p:spPr>
        <p:txBody>
          <a:bodyPr lIns="91413" tIns="45700" rIns="91413" bIns="45700" anchor="t" anchorCtr="0">
            <a:noAutofit/>
          </a:bodyPr>
          <a:lstStyle/>
          <a:p>
            <a:pPr>
              <a:buSzPct val="25000"/>
            </a:pPr>
            <a:r>
              <a:rPr lang="en-US" sz="1200" dirty="0"/>
              <a:t>•Supports Bulk purchase of biofortified  products from farmers</a:t>
            </a:r>
            <a:endParaRPr lang="en-US" sz="1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9" name="Shape 599"/>
          <p:cNvSpPr txBox="1"/>
          <p:nvPr/>
        </p:nvSpPr>
        <p:spPr>
          <a:xfrm>
            <a:off x="7046461" y="5064576"/>
            <a:ext cx="2097539" cy="987429"/>
          </a:xfrm>
          <a:prstGeom prst="rect">
            <a:avLst/>
          </a:prstGeom>
          <a:noFill/>
          <a:ln>
            <a:noFill/>
          </a:ln>
        </p:spPr>
        <p:txBody>
          <a:bodyPr lIns="91413" tIns="45700" rIns="91413" bIns="45700" anchor="t" anchorCtr="0">
            <a:noAutofit/>
          </a:bodyPr>
          <a:lstStyle/>
          <a:p>
            <a:pPr>
              <a:buSzPct val="25000"/>
            </a:pPr>
            <a:r>
              <a:rPr lang="en-US" sz="1600" b="1" dirty="0">
                <a:latin typeface="Lato"/>
                <a:ea typeface="Lato"/>
                <a:cs typeface="Lato"/>
                <a:sym typeface="Lato"/>
              </a:rPr>
              <a:t>Call Dialect BiofortX IVR</a:t>
            </a:r>
          </a:p>
        </p:txBody>
      </p:sp>
      <p:sp>
        <p:nvSpPr>
          <p:cNvPr id="600" name="Shape 600"/>
          <p:cNvSpPr txBox="1"/>
          <p:nvPr/>
        </p:nvSpPr>
        <p:spPr>
          <a:xfrm>
            <a:off x="7086243" y="5531890"/>
            <a:ext cx="1759211" cy="868770"/>
          </a:xfrm>
          <a:prstGeom prst="rect">
            <a:avLst/>
          </a:prstGeom>
          <a:noFill/>
          <a:ln>
            <a:noFill/>
          </a:ln>
        </p:spPr>
        <p:txBody>
          <a:bodyPr lIns="91413" tIns="45700" rIns="91413" bIns="45700" anchor="t" anchorCtr="0">
            <a:noAutofit/>
          </a:bodyPr>
          <a:lstStyle/>
          <a:p>
            <a:pPr>
              <a:buSzPct val="25000"/>
            </a:pPr>
            <a:r>
              <a:rPr lang="en-GB" sz="1200" dirty="0"/>
              <a:t>Provide rural farmers with  alternative connect ion</a:t>
            </a:r>
            <a:endParaRPr lang="en-US" sz="1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1" name="Shape 601"/>
          <p:cNvSpPr/>
          <p:nvPr/>
        </p:nvSpPr>
        <p:spPr>
          <a:xfrm>
            <a:off x="6457342" y="3588473"/>
            <a:ext cx="589120" cy="7864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2" name="Shape 602"/>
          <p:cNvSpPr/>
          <p:nvPr/>
        </p:nvSpPr>
        <p:spPr>
          <a:xfrm>
            <a:off x="6456905" y="5068062"/>
            <a:ext cx="589120" cy="7864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3" name="Shape 603"/>
          <p:cNvSpPr txBox="1"/>
          <p:nvPr/>
        </p:nvSpPr>
        <p:spPr>
          <a:xfrm>
            <a:off x="873317" y="1914097"/>
            <a:ext cx="1498541" cy="338554"/>
          </a:xfrm>
          <a:prstGeom prst="rect">
            <a:avLst/>
          </a:prstGeom>
          <a:noFill/>
          <a:ln>
            <a:noFill/>
          </a:ln>
        </p:spPr>
        <p:txBody>
          <a:bodyPr lIns="91413" tIns="45700" rIns="91413" bIns="45700" anchor="t" anchorCtr="0">
            <a:noAutofit/>
          </a:bodyPr>
          <a:lstStyle/>
          <a:p>
            <a:pPr>
              <a:buSzPct val="25000"/>
            </a:pPr>
            <a:r>
              <a:rPr lang="en-US" sz="1600" b="1" dirty="0">
                <a:latin typeface="Lato"/>
                <a:ea typeface="Lato"/>
                <a:cs typeface="Lato"/>
                <a:sym typeface="Lato"/>
              </a:rPr>
              <a:t>Activities</a:t>
            </a:r>
          </a:p>
        </p:txBody>
      </p:sp>
      <p:sp>
        <p:nvSpPr>
          <p:cNvPr id="605" name="Shape 605"/>
          <p:cNvSpPr txBox="1"/>
          <p:nvPr/>
        </p:nvSpPr>
        <p:spPr>
          <a:xfrm>
            <a:off x="559837" y="3321278"/>
            <a:ext cx="1498542" cy="338554"/>
          </a:xfrm>
          <a:prstGeom prst="rect">
            <a:avLst/>
          </a:prstGeom>
          <a:noFill/>
          <a:ln>
            <a:noFill/>
          </a:ln>
        </p:spPr>
        <p:txBody>
          <a:bodyPr lIns="91413" tIns="45700" rIns="91413" bIns="45700" anchor="t" anchorCtr="0">
            <a:noAutofit/>
          </a:bodyPr>
          <a:lstStyle/>
          <a:p>
            <a:pPr>
              <a:buSzPct val="25000"/>
            </a:pPr>
            <a:r>
              <a:rPr lang="en-US" sz="1600" b="1" dirty="0">
                <a:latin typeface="Lato"/>
                <a:ea typeface="Lato"/>
                <a:cs typeface="Lato"/>
                <a:sym typeface="Lato"/>
              </a:rPr>
              <a:t>Marketplace</a:t>
            </a:r>
          </a:p>
        </p:txBody>
      </p:sp>
      <p:sp>
        <p:nvSpPr>
          <p:cNvPr id="606" name="Shape 606"/>
          <p:cNvSpPr txBox="1"/>
          <p:nvPr/>
        </p:nvSpPr>
        <p:spPr>
          <a:xfrm>
            <a:off x="396324" y="4880517"/>
            <a:ext cx="1743707" cy="338554"/>
          </a:xfrm>
          <a:prstGeom prst="rect">
            <a:avLst/>
          </a:prstGeom>
          <a:noFill/>
          <a:ln>
            <a:noFill/>
          </a:ln>
        </p:spPr>
        <p:txBody>
          <a:bodyPr lIns="91413" tIns="45700" rIns="91413" bIns="45700" anchor="t" anchorCtr="0">
            <a:noAutofit/>
          </a:bodyPr>
          <a:lstStyle/>
          <a:p>
            <a:pPr>
              <a:buSzPct val="25000"/>
            </a:pPr>
            <a:r>
              <a:rPr lang="en-US" sz="1600" b="1" dirty="0">
                <a:latin typeface="Lato"/>
                <a:ea typeface="Lato"/>
                <a:cs typeface="Lato"/>
                <a:sym typeface="Lato"/>
              </a:rPr>
              <a:t>Contact Input Supplier</a:t>
            </a:r>
          </a:p>
        </p:txBody>
      </p:sp>
      <p:sp>
        <p:nvSpPr>
          <p:cNvPr id="607" name="Shape 607"/>
          <p:cNvSpPr/>
          <p:nvPr/>
        </p:nvSpPr>
        <p:spPr>
          <a:xfrm>
            <a:off x="2140467" y="3588473"/>
            <a:ext cx="589120" cy="786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8" name="Shape 608"/>
          <p:cNvSpPr/>
          <p:nvPr/>
        </p:nvSpPr>
        <p:spPr>
          <a:xfrm>
            <a:off x="2140031" y="5064744"/>
            <a:ext cx="589120" cy="7864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9" name="Shape 609"/>
          <p:cNvSpPr txBox="1"/>
          <p:nvPr/>
        </p:nvSpPr>
        <p:spPr>
          <a:xfrm>
            <a:off x="7086242" y="2357561"/>
            <a:ext cx="2057757" cy="528332"/>
          </a:xfrm>
          <a:prstGeom prst="rect">
            <a:avLst/>
          </a:prstGeom>
          <a:noFill/>
          <a:ln>
            <a:noFill/>
          </a:ln>
        </p:spPr>
        <p:txBody>
          <a:bodyPr lIns="91413" tIns="45700" rIns="91413" bIns="45700" anchor="t" anchorCtr="0">
            <a:noAutofit/>
          </a:bodyPr>
          <a:lstStyle/>
          <a:p>
            <a:pPr>
              <a:buSzPct val="25000"/>
            </a:pPr>
            <a:r>
              <a:rPr lang="en-US" sz="1200" dirty="0"/>
              <a:t>Connect farmers with approved Support Service Provider for ease access to Good Agronomic  management  Information for biofortified crops</a:t>
            </a:r>
            <a:endParaRPr lang="en-US" sz="1200" dirty="0">
              <a:solidFill>
                <a:schemeClr val="dk1"/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610" name="Shape 610"/>
          <p:cNvSpPr txBox="1"/>
          <p:nvPr/>
        </p:nvSpPr>
        <p:spPr>
          <a:xfrm>
            <a:off x="475179" y="2200245"/>
            <a:ext cx="1498541" cy="522657"/>
          </a:xfrm>
          <a:prstGeom prst="rect">
            <a:avLst/>
          </a:prstGeom>
          <a:noFill/>
          <a:ln>
            <a:noFill/>
          </a:ln>
        </p:spPr>
        <p:txBody>
          <a:bodyPr lIns="91413" tIns="45700" rIns="91413" bIns="45700" anchor="t" anchorCtr="0">
            <a:noAutofit/>
          </a:bodyPr>
          <a:lstStyle/>
          <a:p>
            <a:pPr>
              <a:buSzPct val="25000"/>
            </a:pPr>
            <a:r>
              <a:rPr lang="en-GB" sz="1200" dirty="0"/>
              <a:t> Support farmers with production and yield information</a:t>
            </a:r>
            <a:endParaRPr lang="en-US" sz="1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1" name="Shape 611"/>
          <p:cNvSpPr txBox="1"/>
          <p:nvPr/>
        </p:nvSpPr>
        <p:spPr>
          <a:xfrm>
            <a:off x="186157" y="3604244"/>
            <a:ext cx="1940523" cy="528332"/>
          </a:xfrm>
          <a:prstGeom prst="rect">
            <a:avLst/>
          </a:prstGeom>
          <a:noFill/>
          <a:ln>
            <a:noFill/>
          </a:ln>
        </p:spPr>
        <p:txBody>
          <a:bodyPr lIns="91413" tIns="45700" rIns="91413" bIns="45700" anchor="t" anchorCtr="0">
            <a:noAutofit/>
          </a:bodyPr>
          <a:lstStyle/>
          <a:p>
            <a:pPr>
              <a:buSzPct val="25000"/>
            </a:pPr>
            <a:r>
              <a:rPr lang="en-US" sz="1200" dirty="0"/>
              <a:t>Create market linkage to facilitate biofortified trade relationship between farmers and external market through  e-commerce channel</a:t>
            </a:r>
            <a:endParaRPr lang="en-US" sz="1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2" name="Shape 612"/>
          <p:cNvSpPr txBox="1"/>
          <p:nvPr/>
        </p:nvSpPr>
        <p:spPr>
          <a:xfrm>
            <a:off x="275578" y="5365592"/>
            <a:ext cx="1859061" cy="528332"/>
          </a:xfrm>
          <a:prstGeom prst="rect">
            <a:avLst/>
          </a:prstGeom>
          <a:noFill/>
          <a:ln>
            <a:noFill/>
          </a:ln>
        </p:spPr>
        <p:txBody>
          <a:bodyPr lIns="91413" tIns="45700" rIns="91413" bIns="45700" anchor="t" anchorCtr="0">
            <a:noAutofit/>
          </a:bodyPr>
          <a:lstStyle/>
          <a:p>
            <a:pPr>
              <a:buSzPct val="25000"/>
            </a:pPr>
            <a:r>
              <a:rPr lang="en-US" sz="1200" dirty="0"/>
              <a:t> Connect farmers with approved input providers  for ease access to inputs and biofortified seeds/seedlings</a:t>
            </a:r>
            <a:endParaRPr lang="en-US" sz="1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1" name="Shape 621"/>
          <p:cNvSpPr txBox="1"/>
          <p:nvPr/>
        </p:nvSpPr>
        <p:spPr>
          <a:xfrm>
            <a:off x="2364673" y="693747"/>
            <a:ext cx="4330910" cy="430887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lnSpc>
                <a:spcPct val="80000"/>
              </a:lnSpc>
              <a:buSzPct val="25000"/>
            </a:pPr>
            <a:r>
              <a:rPr lang="en-US" sz="30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Functionalities</a:t>
            </a:r>
          </a:p>
        </p:txBody>
      </p:sp>
      <p:pic>
        <p:nvPicPr>
          <p:cNvPr id="1026" name="Picture 2" descr="Food Vendo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98" y="5168862"/>
            <a:ext cx="4286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ctor/Logistic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52" y="3677366"/>
            <a:ext cx="4286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ter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440" y="2283236"/>
            <a:ext cx="4286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put Agro Supplier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46" y="3675222"/>
            <a:ext cx="414338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an/Insuranc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86" y="5131980"/>
            <a:ext cx="4286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armer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769" y="2282687"/>
            <a:ext cx="571500" cy="54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36303" y="3272034"/>
            <a:ext cx="2071401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buSzPct val="25000"/>
            </a:pPr>
            <a:r>
              <a:rPr lang="en-US" sz="24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08021810028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418" y="1405138"/>
            <a:ext cx="3485992" cy="520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313" y="2085367"/>
            <a:ext cx="837427" cy="91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346" y="3479956"/>
            <a:ext cx="836043" cy="88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20" y="4983758"/>
            <a:ext cx="837427" cy="870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657" y="2085367"/>
            <a:ext cx="772659" cy="91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657" y="3539429"/>
            <a:ext cx="809704" cy="88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313" y="5064575"/>
            <a:ext cx="742098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726749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hape 804"/>
          <p:cNvSpPr/>
          <p:nvPr/>
        </p:nvSpPr>
        <p:spPr>
          <a:xfrm>
            <a:off x="369489" y="1295401"/>
            <a:ext cx="1953971" cy="5087598"/>
          </a:xfrm>
          <a:prstGeom prst="rect">
            <a:avLst/>
          </a:prstGeom>
          <a:noFill/>
          <a:ln w="38100" cap="flat" cmpd="sng">
            <a:solidFill>
              <a:srgbClr val="BFBFB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05" name="Shape 805"/>
          <p:cNvSpPr/>
          <p:nvPr/>
        </p:nvSpPr>
        <p:spPr>
          <a:xfrm>
            <a:off x="2605418" y="1295401"/>
            <a:ext cx="1884782" cy="5087598"/>
          </a:xfrm>
          <a:prstGeom prst="rect">
            <a:avLst/>
          </a:prstGeom>
          <a:noFill/>
          <a:ln w="38100" cap="flat" cmpd="sng">
            <a:solidFill>
              <a:srgbClr val="BFBFB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06" name="Shape 806"/>
          <p:cNvSpPr/>
          <p:nvPr/>
        </p:nvSpPr>
        <p:spPr>
          <a:xfrm>
            <a:off x="4779493" y="1295401"/>
            <a:ext cx="1884782" cy="5087598"/>
          </a:xfrm>
          <a:prstGeom prst="rect">
            <a:avLst/>
          </a:prstGeom>
          <a:noFill/>
          <a:ln w="38100" cap="flat" cmpd="sng">
            <a:solidFill>
              <a:srgbClr val="BFBFB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07" name="Shape 807"/>
          <p:cNvGrpSpPr/>
          <p:nvPr/>
        </p:nvGrpSpPr>
        <p:grpSpPr>
          <a:xfrm>
            <a:off x="2228289" y="2561210"/>
            <a:ext cx="467228" cy="622970"/>
            <a:chOff x="7645396" y="4730751"/>
            <a:chExt cx="2006599" cy="2006600"/>
          </a:xfrm>
        </p:grpSpPr>
        <p:sp>
          <p:nvSpPr>
            <p:cNvPr id="808" name="Shape 808"/>
            <p:cNvSpPr/>
            <p:nvPr/>
          </p:nvSpPr>
          <p:spPr>
            <a:xfrm>
              <a:off x="7645396" y="4730751"/>
              <a:ext cx="2006599" cy="2006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09" name="Shape 809"/>
            <p:cNvSpPr/>
            <p:nvPr/>
          </p:nvSpPr>
          <p:spPr>
            <a:xfrm>
              <a:off x="8229789" y="5247626"/>
              <a:ext cx="903207" cy="9321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7" y="56186"/>
                  </a:moveTo>
                  <a:lnTo>
                    <a:pt x="119737" y="56186"/>
                  </a:lnTo>
                  <a:cubicBezTo>
                    <a:pt x="61834" y="3813"/>
                    <a:pt x="61834" y="3813"/>
                    <a:pt x="61834" y="3813"/>
                  </a:cubicBezTo>
                  <a:cubicBezTo>
                    <a:pt x="61834" y="0"/>
                    <a:pt x="57903" y="0"/>
                    <a:pt x="53973" y="3813"/>
                  </a:cubicBezTo>
                  <a:cubicBezTo>
                    <a:pt x="53973" y="3813"/>
                    <a:pt x="53973" y="7627"/>
                    <a:pt x="53973" y="11186"/>
                  </a:cubicBezTo>
                  <a:cubicBezTo>
                    <a:pt x="107947" y="59745"/>
                    <a:pt x="107947" y="59745"/>
                    <a:pt x="107947" y="59745"/>
                  </a:cubicBezTo>
                  <a:cubicBezTo>
                    <a:pt x="53973" y="112372"/>
                    <a:pt x="53973" y="112372"/>
                    <a:pt x="53973" y="112372"/>
                  </a:cubicBezTo>
                  <a:cubicBezTo>
                    <a:pt x="53973" y="115932"/>
                    <a:pt x="53973" y="115932"/>
                    <a:pt x="53973" y="119745"/>
                  </a:cubicBezTo>
                  <a:cubicBezTo>
                    <a:pt x="57903" y="119745"/>
                    <a:pt x="61834" y="119745"/>
                    <a:pt x="61834" y="119745"/>
                  </a:cubicBezTo>
                  <a:cubicBezTo>
                    <a:pt x="119737" y="63559"/>
                    <a:pt x="119737" y="63559"/>
                    <a:pt x="119737" y="63559"/>
                  </a:cubicBezTo>
                  <a:cubicBezTo>
                    <a:pt x="119737" y="63559"/>
                    <a:pt x="119737" y="63559"/>
                    <a:pt x="119737" y="59745"/>
                  </a:cubicBezTo>
                  <a:cubicBezTo>
                    <a:pt x="119737" y="59745"/>
                    <a:pt x="119737" y="59745"/>
                    <a:pt x="119737" y="56186"/>
                  </a:cubicBezTo>
                  <a:close/>
                  <a:moveTo>
                    <a:pt x="57903" y="59745"/>
                  </a:moveTo>
                  <a:lnTo>
                    <a:pt x="57903" y="59745"/>
                  </a:lnTo>
                  <a:cubicBezTo>
                    <a:pt x="57903" y="59745"/>
                    <a:pt x="57903" y="59745"/>
                    <a:pt x="57903" y="56186"/>
                  </a:cubicBezTo>
                  <a:cubicBezTo>
                    <a:pt x="11528" y="11186"/>
                    <a:pt x="11528" y="11186"/>
                    <a:pt x="11528" y="11186"/>
                  </a:cubicBezTo>
                  <a:cubicBezTo>
                    <a:pt x="7860" y="11186"/>
                    <a:pt x="3930" y="11186"/>
                    <a:pt x="3930" y="11186"/>
                  </a:cubicBezTo>
                  <a:cubicBezTo>
                    <a:pt x="0" y="15000"/>
                    <a:pt x="0" y="18813"/>
                    <a:pt x="3930" y="18813"/>
                  </a:cubicBezTo>
                  <a:cubicBezTo>
                    <a:pt x="46375" y="59745"/>
                    <a:pt x="46375" y="59745"/>
                    <a:pt x="46375" y="59745"/>
                  </a:cubicBezTo>
                  <a:cubicBezTo>
                    <a:pt x="3930" y="100932"/>
                    <a:pt x="3930" y="100932"/>
                    <a:pt x="3930" y="100932"/>
                  </a:cubicBezTo>
                  <a:cubicBezTo>
                    <a:pt x="0" y="104745"/>
                    <a:pt x="0" y="108559"/>
                    <a:pt x="3930" y="108559"/>
                  </a:cubicBezTo>
                  <a:cubicBezTo>
                    <a:pt x="3930" y="112372"/>
                    <a:pt x="7860" y="112372"/>
                    <a:pt x="11528" y="108559"/>
                  </a:cubicBezTo>
                  <a:cubicBezTo>
                    <a:pt x="57903" y="63559"/>
                    <a:pt x="57903" y="63559"/>
                    <a:pt x="57903" y="63559"/>
                  </a:cubicBezTo>
                  <a:cubicBezTo>
                    <a:pt x="57903" y="63559"/>
                    <a:pt x="57903" y="63559"/>
                    <a:pt x="57903" y="597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10" name="Shape 810"/>
          <p:cNvGrpSpPr/>
          <p:nvPr/>
        </p:nvGrpSpPr>
        <p:grpSpPr>
          <a:xfrm>
            <a:off x="4392659" y="2578250"/>
            <a:ext cx="467228" cy="622970"/>
            <a:chOff x="7645396" y="4730751"/>
            <a:chExt cx="2006599" cy="2006600"/>
          </a:xfrm>
        </p:grpSpPr>
        <p:sp>
          <p:nvSpPr>
            <p:cNvPr id="811" name="Shape 811"/>
            <p:cNvSpPr/>
            <p:nvPr/>
          </p:nvSpPr>
          <p:spPr>
            <a:xfrm>
              <a:off x="7645396" y="4730751"/>
              <a:ext cx="2006599" cy="2006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12" name="Shape 812"/>
            <p:cNvSpPr/>
            <p:nvPr/>
          </p:nvSpPr>
          <p:spPr>
            <a:xfrm>
              <a:off x="8229789" y="5247626"/>
              <a:ext cx="903207" cy="9321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7" y="56186"/>
                  </a:moveTo>
                  <a:lnTo>
                    <a:pt x="119737" y="56186"/>
                  </a:lnTo>
                  <a:cubicBezTo>
                    <a:pt x="61834" y="3813"/>
                    <a:pt x="61834" y="3813"/>
                    <a:pt x="61834" y="3813"/>
                  </a:cubicBezTo>
                  <a:cubicBezTo>
                    <a:pt x="61834" y="0"/>
                    <a:pt x="57903" y="0"/>
                    <a:pt x="53973" y="3813"/>
                  </a:cubicBezTo>
                  <a:cubicBezTo>
                    <a:pt x="53973" y="3813"/>
                    <a:pt x="53973" y="7627"/>
                    <a:pt x="53973" y="11186"/>
                  </a:cubicBezTo>
                  <a:cubicBezTo>
                    <a:pt x="107947" y="59745"/>
                    <a:pt x="107947" y="59745"/>
                    <a:pt x="107947" y="59745"/>
                  </a:cubicBezTo>
                  <a:cubicBezTo>
                    <a:pt x="53973" y="112372"/>
                    <a:pt x="53973" y="112372"/>
                    <a:pt x="53973" y="112372"/>
                  </a:cubicBezTo>
                  <a:cubicBezTo>
                    <a:pt x="53973" y="115932"/>
                    <a:pt x="53973" y="115932"/>
                    <a:pt x="53973" y="119745"/>
                  </a:cubicBezTo>
                  <a:cubicBezTo>
                    <a:pt x="57903" y="119745"/>
                    <a:pt x="61834" y="119745"/>
                    <a:pt x="61834" y="119745"/>
                  </a:cubicBezTo>
                  <a:cubicBezTo>
                    <a:pt x="119737" y="63559"/>
                    <a:pt x="119737" y="63559"/>
                    <a:pt x="119737" y="63559"/>
                  </a:cubicBezTo>
                  <a:cubicBezTo>
                    <a:pt x="119737" y="63559"/>
                    <a:pt x="119737" y="63559"/>
                    <a:pt x="119737" y="59745"/>
                  </a:cubicBezTo>
                  <a:cubicBezTo>
                    <a:pt x="119737" y="59745"/>
                    <a:pt x="119737" y="59745"/>
                    <a:pt x="119737" y="56186"/>
                  </a:cubicBezTo>
                  <a:close/>
                  <a:moveTo>
                    <a:pt x="57903" y="59745"/>
                  </a:moveTo>
                  <a:lnTo>
                    <a:pt x="57903" y="59745"/>
                  </a:lnTo>
                  <a:cubicBezTo>
                    <a:pt x="57903" y="59745"/>
                    <a:pt x="57903" y="59745"/>
                    <a:pt x="57903" y="56186"/>
                  </a:cubicBezTo>
                  <a:cubicBezTo>
                    <a:pt x="11528" y="11186"/>
                    <a:pt x="11528" y="11186"/>
                    <a:pt x="11528" y="11186"/>
                  </a:cubicBezTo>
                  <a:cubicBezTo>
                    <a:pt x="7860" y="11186"/>
                    <a:pt x="3930" y="11186"/>
                    <a:pt x="3930" y="11186"/>
                  </a:cubicBezTo>
                  <a:cubicBezTo>
                    <a:pt x="0" y="15000"/>
                    <a:pt x="0" y="18813"/>
                    <a:pt x="3930" y="18813"/>
                  </a:cubicBezTo>
                  <a:cubicBezTo>
                    <a:pt x="46375" y="59745"/>
                    <a:pt x="46375" y="59745"/>
                    <a:pt x="46375" y="59745"/>
                  </a:cubicBezTo>
                  <a:cubicBezTo>
                    <a:pt x="3930" y="100932"/>
                    <a:pt x="3930" y="100932"/>
                    <a:pt x="3930" y="100932"/>
                  </a:cubicBezTo>
                  <a:cubicBezTo>
                    <a:pt x="0" y="104745"/>
                    <a:pt x="0" y="108559"/>
                    <a:pt x="3930" y="108559"/>
                  </a:cubicBezTo>
                  <a:cubicBezTo>
                    <a:pt x="3930" y="112372"/>
                    <a:pt x="7860" y="112372"/>
                    <a:pt x="11528" y="108559"/>
                  </a:cubicBezTo>
                  <a:cubicBezTo>
                    <a:pt x="57903" y="63559"/>
                    <a:pt x="57903" y="63559"/>
                    <a:pt x="57903" y="63559"/>
                  </a:cubicBezTo>
                  <a:cubicBezTo>
                    <a:pt x="57903" y="63559"/>
                    <a:pt x="57903" y="63559"/>
                    <a:pt x="57903" y="597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814" name="Shape 814"/>
          <p:cNvSpPr txBox="1"/>
          <p:nvPr/>
        </p:nvSpPr>
        <p:spPr>
          <a:xfrm>
            <a:off x="2822429" y="3213080"/>
            <a:ext cx="1454159" cy="1012215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lnSpc>
                <a:spcPct val="120000"/>
              </a:lnSpc>
              <a:buSzPct val="25000"/>
            </a:pPr>
            <a:endParaRPr lang="en-US" sz="1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15" name="Shape 815"/>
          <p:cNvSpPr txBox="1"/>
          <p:nvPr/>
        </p:nvSpPr>
        <p:spPr>
          <a:xfrm>
            <a:off x="4995074" y="3213080"/>
            <a:ext cx="1454159" cy="1012215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lnSpc>
                <a:spcPct val="120000"/>
              </a:lnSpc>
              <a:buSzPct val="25000"/>
            </a:pPr>
            <a:endParaRPr lang="en-US" sz="1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16" name="Shape 816"/>
          <p:cNvSpPr txBox="1"/>
          <p:nvPr/>
        </p:nvSpPr>
        <p:spPr>
          <a:xfrm>
            <a:off x="690749" y="2385888"/>
            <a:ext cx="1454159" cy="384721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en-US" sz="15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Farmers</a:t>
            </a:r>
          </a:p>
        </p:txBody>
      </p:sp>
      <p:sp>
        <p:nvSpPr>
          <p:cNvPr id="817" name="Shape 817"/>
          <p:cNvSpPr/>
          <p:nvPr/>
        </p:nvSpPr>
        <p:spPr>
          <a:xfrm>
            <a:off x="6894575" y="1295401"/>
            <a:ext cx="1884782" cy="5087598"/>
          </a:xfrm>
          <a:prstGeom prst="rect">
            <a:avLst/>
          </a:prstGeom>
          <a:noFill/>
          <a:ln w="38100" cap="flat" cmpd="sng">
            <a:solidFill>
              <a:srgbClr val="BFBFB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18" name="Shape 818"/>
          <p:cNvGrpSpPr/>
          <p:nvPr/>
        </p:nvGrpSpPr>
        <p:grpSpPr>
          <a:xfrm>
            <a:off x="6479005" y="2571926"/>
            <a:ext cx="467228" cy="622970"/>
            <a:chOff x="7645396" y="4730751"/>
            <a:chExt cx="2006599" cy="2006600"/>
          </a:xfrm>
        </p:grpSpPr>
        <p:sp>
          <p:nvSpPr>
            <p:cNvPr id="819" name="Shape 819"/>
            <p:cNvSpPr/>
            <p:nvPr/>
          </p:nvSpPr>
          <p:spPr>
            <a:xfrm>
              <a:off x="7645396" y="4730751"/>
              <a:ext cx="2006599" cy="2006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20" name="Shape 820"/>
            <p:cNvSpPr/>
            <p:nvPr/>
          </p:nvSpPr>
          <p:spPr>
            <a:xfrm>
              <a:off x="8229789" y="5247626"/>
              <a:ext cx="903207" cy="9321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7" y="56186"/>
                  </a:moveTo>
                  <a:lnTo>
                    <a:pt x="119737" y="56186"/>
                  </a:lnTo>
                  <a:cubicBezTo>
                    <a:pt x="61834" y="3813"/>
                    <a:pt x="61834" y="3813"/>
                    <a:pt x="61834" y="3813"/>
                  </a:cubicBezTo>
                  <a:cubicBezTo>
                    <a:pt x="61834" y="0"/>
                    <a:pt x="57903" y="0"/>
                    <a:pt x="53973" y="3813"/>
                  </a:cubicBezTo>
                  <a:cubicBezTo>
                    <a:pt x="53973" y="3813"/>
                    <a:pt x="53973" y="7627"/>
                    <a:pt x="53973" y="11186"/>
                  </a:cubicBezTo>
                  <a:cubicBezTo>
                    <a:pt x="107947" y="59745"/>
                    <a:pt x="107947" y="59745"/>
                    <a:pt x="107947" y="59745"/>
                  </a:cubicBezTo>
                  <a:cubicBezTo>
                    <a:pt x="53973" y="112372"/>
                    <a:pt x="53973" y="112372"/>
                    <a:pt x="53973" y="112372"/>
                  </a:cubicBezTo>
                  <a:cubicBezTo>
                    <a:pt x="53973" y="115932"/>
                    <a:pt x="53973" y="115932"/>
                    <a:pt x="53973" y="119745"/>
                  </a:cubicBezTo>
                  <a:cubicBezTo>
                    <a:pt x="57903" y="119745"/>
                    <a:pt x="61834" y="119745"/>
                    <a:pt x="61834" y="119745"/>
                  </a:cubicBezTo>
                  <a:cubicBezTo>
                    <a:pt x="119737" y="63559"/>
                    <a:pt x="119737" y="63559"/>
                    <a:pt x="119737" y="63559"/>
                  </a:cubicBezTo>
                  <a:cubicBezTo>
                    <a:pt x="119737" y="63559"/>
                    <a:pt x="119737" y="63559"/>
                    <a:pt x="119737" y="59745"/>
                  </a:cubicBezTo>
                  <a:cubicBezTo>
                    <a:pt x="119737" y="59745"/>
                    <a:pt x="119737" y="59745"/>
                    <a:pt x="119737" y="56186"/>
                  </a:cubicBezTo>
                  <a:close/>
                  <a:moveTo>
                    <a:pt x="57903" y="59745"/>
                  </a:moveTo>
                  <a:lnTo>
                    <a:pt x="57903" y="59745"/>
                  </a:lnTo>
                  <a:cubicBezTo>
                    <a:pt x="57903" y="59745"/>
                    <a:pt x="57903" y="59745"/>
                    <a:pt x="57903" y="56186"/>
                  </a:cubicBezTo>
                  <a:cubicBezTo>
                    <a:pt x="11528" y="11186"/>
                    <a:pt x="11528" y="11186"/>
                    <a:pt x="11528" y="11186"/>
                  </a:cubicBezTo>
                  <a:cubicBezTo>
                    <a:pt x="7860" y="11186"/>
                    <a:pt x="3930" y="11186"/>
                    <a:pt x="3930" y="11186"/>
                  </a:cubicBezTo>
                  <a:cubicBezTo>
                    <a:pt x="0" y="15000"/>
                    <a:pt x="0" y="18813"/>
                    <a:pt x="3930" y="18813"/>
                  </a:cubicBezTo>
                  <a:cubicBezTo>
                    <a:pt x="46375" y="59745"/>
                    <a:pt x="46375" y="59745"/>
                    <a:pt x="46375" y="59745"/>
                  </a:cubicBezTo>
                  <a:cubicBezTo>
                    <a:pt x="3930" y="100932"/>
                    <a:pt x="3930" y="100932"/>
                    <a:pt x="3930" y="100932"/>
                  </a:cubicBezTo>
                  <a:cubicBezTo>
                    <a:pt x="0" y="104745"/>
                    <a:pt x="0" y="108559"/>
                    <a:pt x="3930" y="108559"/>
                  </a:cubicBezTo>
                  <a:cubicBezTo>
                    <a:pt x="3930" y="112372"/>
                    <a:pt x="7860" y="112372"/>
                    <a:pt x="11528" y="108559"/>
                  </a:cubicBezTo>
                  <a:cubicBezTo>
                    <a:pt x="57903" y="63559"/>
                    <a:pt x="57903" y="63559"/>
                    <a:pt x="57903" y="63559"/>
                  </a:cubicBezTo>
                  <a:cubicBezTo>
                    <a:pt x="57903" y="63559"/>
                    <a:pt x="57903" y="63559"/>
                    <a:pt x="57903" y="597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822" name="Shape 822"/>
          <p:cNvGrpSpPr/>
          <p:nvPr/>
        </p:nvGrpSpPr>
        <p:grpSpPr>
          <a:xfrm>
            <a:off x="2751655" y="478304"/>
            <a:ext cx="3640728" cy="704385"/>
            <a:chOff x="7334570" y="956605"/>
            <a:chExt cx="9708608" cy="1408769"/>
          </a:xfrm>
        </p:grpSpPr>
        <p:sp>
          <p:nvSpPr>
            <p:cNvPr id="823" name="Shape 823"/>
            <p:cNvSpPr txBox="1"/>
            <p:nvPr/>
          </p:nvSpPr>
          <p:spPr>
            <a:xfrm>
              <a:off x="7334570" y="956605"/>
              <a:ext cx="9708608" cy="861773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algn="ctr">
                <a:lnSpc>
                  <a:spcPct val="80000"/>
                </a:lnSpc>
                <a:buSzPct val="25000"/>
              </a:pPr>
              <a:r>
                <a:rPr lang="en-US" sz="3000" dirty="0">
                  <a:latin typeface="Lato"/>
                  <a:ea typeface="Lato"/>
                  <a:cs typeface="Lato"/>
                  <a:sym typeface="Lato"/>
                </a:rPr>
                <a:t>How it Works</a:t>
              </a:r>
            </a:p>
          </p:txBody>
        </p:sp>
        <p:sp>
          <p:nvSpPr>
            <p:cNvPr id="824" name="Shape 824"/>
            <p:cNvSpPr txBox="1"/>
            <p:nvPr/>
          </p:nvSpPr>
          <p:spPr>
            <a:xfrm>
              <a:off x="7606150" y="1879075"/>
              <a:ext cx="9289200" cy="486300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algn="ctr">
                <a:lnSpc>
                  <a:spcPct val="80000"/>
                </a:lnSpc>
                <a:buSzPct val="25000"/>
              </a:pPr>
              <a:endParaRPr lang="en-US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825" name="Shape 825"/>
          <p:cNvSpPr txBox="1"/>
          <p:nvPr/>
        </p:nvSpPr>
        <p:spPr>
          <a:xfrm>
            <a:off x="499657" y="4919980"/>
            <a:ext cx="8058150" cy="1298799"/>
          </a:xfrm>
          <a:prstGeom prst="rect">
            <a:avLst/>
          </a:prstGeom>
          <a:noFill/>
          <a:ln>
            <a:noFill/>
          </a:ln>
        </p:spPr>
        <p:txBody>
          <a:bodyPr lIns="91413" tIns="45700" rIns="91413" bIns="45700" anchor="t" anchorCtr="0">
            <a:noAutofit/>
          </a:bodyPr>
          <a:lstStyle/>
          <a:p>
            <a:pPr algn="just">
              <a:lnSpc>
                <a:spcPct val="140000"/>
              </a:lnSpc>
              <a:buClr>
                <a:schemeClr val="dk1"/>
              </a:buClr>
              <a:buSzPct val="25000"/>
            </a:pPr>
            <a:endParaRPr lang="en-US" sz="1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26" name="Shape 826"/>
          <p:cNvSpPr txBox="1"/>
          <p:nvPr/>
        </p:nvSpPr>
        <p:spPr>
          <a:xfrm>
            <a:off x="2946841" y="2193529"/>
            <a:ext cx="1454159" cy="384721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en-US" sz="15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Input Suppliers</a:t>
            </a:r>
          </a:p>
        </p:txBody>
      </p:sp>
      <p:sp>
        <p:nvSpPr>
          <p:cNvPr id="827" name="Shape 827"/>
          <p:cNvSpPr txBox="1"/>
          <p:nvPr/>
        </p:nvSpPr>
        <p:spPr>
          <a:xfrm>
            <a:off x="4967794" y="2333323"/>
            <a:ext cx="1454159" cy="384721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en-US" sz="15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Support Service Providers</a:t>
            </a:r>
          </a:p>
        </p:txBody>
      </p:sp>
      <p:sp>
        <p:nvSpPr>
          <p:cNvPr id="828" name="Shape 828"/>
          <p:cNvSpPr txBox="1"/>
          <p:nvPr/>
        </p:nvSpPr>
        <p:spPr>
          <a:xfrm>
            <a:off x="6967612" y="2385889"/>
            <a:ext cx="1654938" cy="384721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en-US" sz="15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Food Processors and Manufacturers</a:t>
            </a:r>
          </a:p>
        </p:txBody>
      </p:sp>
      <p:grpSp>
        <p:nvGrpSpPr>
          <p:cNvPr id="31" name="Shape 818"/>
          <p:cNvGrpSpPr/>
          <p:nvPr/>
        </p:nvGrpSpPr>
        <p:grpSpPr>
          <a:xfrm rot="10800000">
            <a:off x="6517635" y="3718941"/>
            <a:ext cx="467228" cy="622970"/>
            <a:chOff x="7645396" y="4730751"/>
            <a:chExt cx="2006599" cy="2006600"/>
          </a:xfrm>
        </p:grpSpPr>
        <p:sp>
          <p:nvSpPr>
            <p:cNvPr id="32" name="Shape 819"/>
            <p:cNvSpPr/>
            <p:nvPr/>
          </p:nvSpPr>
          <p:spPr>
            <a:xfrm>
              <a:off x="7645396" y="4730751"/>
              <a:ext cx="2006599" cy="2006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3" name="Shape 820"/>
            <p:cNvSpPr/>
            <p:nvPr/>
          </p:nvSpPr>
          <p:spPr>
            <a:xfrm>
              <a:off x="8229789" y="5247626"/>
              <a:ext cx="903207" cy="9321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7" y="56186"/>
                  </a:moveTo>
                  <a:lnTo>
                    <a:pt x="119737" y="56186"/>
                  </a:lnTo>
                  <a:cubicBezTo>
                    <a:pt x="61834" y="3813"/>
                    <a:pt x="61834" y="3813"/>
                    <a:pt x="61834" y="3813"/>
                  </a:cubicBezTo>
                  <a:cubicBezTo>
                    <a:pt x="61834" y="0"/>
                    <a:pt x="57903" y="0"/>
                    <a:pt x="53973" y="3813"/>
                  </a:cubicBezTo>
                  <a:cubicBezTo>
                    <a:pt x="53973" y="3813"/>
                    <a:pt x="53973" y="7627"/>
                    <a:pt x="53973" y="11186"/>
                  </a:cubicBezTo>
                  <a:cubicBezTo>
                    <a:pt x="107947" y="59745"/>
                    <a:pt x="107947" y="59745"/>
                    <a:pt x="107947" y="59745"/>
                  </a:cubicBezTo>
                  <a:cubicBezTo>
                    <a:pt x="53973" y="112372"/>
                    <a:pt x="53973" y="112372"/>
                    <a:pt x="53973" y="112372"/>
                  </a:cubicBezTo>
                  <a:cubicBezTo>
                    <a:pt x="53973" y="115932"/>
                    <a:pt x="53973" y="115932"/>
                    <a:pt x="53973" y="119745"/>
                  </a:cubicBezTo>
                  <a:cubicBezTo>
                    <a:pt x="57903" y="119745"/>
                    <a:pt x="61834" y="119745"/>
                    <a:pt x="61834" y="119745"/>
                  </a:cubicBezTo>
                  <a:cubicBezTo>
                    <a:pt x="119737" y="63559"/>
                    <a:pt x="119737" y="63559"/>
                    <a:pt x="119737" y="63559"/>
                  </a:cubicBezTo>
                  <a:cubicBezTo>
                    <a:pt x="119737" y="63559"/>
                    <a:pt x="119737" y="63559"/>
                    <a:pt x="119737" y="59745"/>
                  </a:cubicBezTo>
                  <a:cubicBezTo>
                    <a:pt x="119737" y="59745"/>
                    <a:pt x="119737" y="59745"/>
                    <a:pt x="119737" y="56186"/>
                  </a:cubicBezTo>
                  <a:close/>
                  <a:moveTo>
                    <a:pt x="57903" y="59745"/>
                  </a:moveTo>
                  <a:lnTo>
                    <a:pt x="57903" y="59745"/>
                  </a:lnTo>
                  <a:cubicBezTo>
                    <a:pt x="57903" y="59745"/>
                    <a:pt x="57903" y="59745"/>
                    <a:pt x="57903" y="56186"/>
                  </a:cubicBezTo>
                  <a:cubicBezTo>
                    <a:pt x="11528" y="11186"/>
                    <a:pt x="11528" y="11186"/>
                    <a:pt x="11528" y="11186"/>
                  </a:cubicBezTo>
                  <a:cubicBezTo>
                    <a:pt x="7860" y="11186"/>
                    <a:pt x="3930" y="11186"/>
                    <a:pt x="3930" y="11186"/>
                  </a:cubicBezTo>
                  <a:cubicBezTo>
                    <a:pt x="0" y="15000"/>
                    <a:pt x="0" y="18813"/>
                    <a:pt x="3930" y="18813"/>
                  </a:cubicBezTo>
                  <a:cubicBezTo>
                    <a:pt x="46375" y="59745"/>
                    <a:pt x="46375" y="59745"/>
                    <a:pt x="46375" y="59745"/>
                  </a:cubicBezTo>
                  <a:cubicBezTo>
                    <a:pt x="3930" y="100932"/>
                    <a:pt x="3930" y="100932"/>
                    <a:pt x="3930" y="100932"/>
                  </a:cubicBezTo>
                  <a:cubicBezTo>
                    <a:pt x="0" y="104745"/>
                    <a:pt x="0" y="108559"/>
                    <a:pt x="3930" y="108559"/>
                  </a:cubicBezTo>
                  <a:cubicBezTo>
                    <a:pt x="3930" y="112372"/>
                    <a:pt x="7860" y="112372"/>
                    <a:pt x="11528" y="108559"/>
                  </a:cubicBezTo>
                  <a:cubicBezTo>
                    <a:pt x="57903" y="63559"/>
                    <a:pt x="57903" y="63559"/>
                    <a:pt x="57903" y="63559"/>
                  </a:cubicBezTo>
                  <a:cubicBezTo>
                    <a:pt x="57903" y="63559"/>
                    <a:pt x="57903" y="63559"/>
                    <a:pt x="57903" y="597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37" name="Shape 818"/>
          <p:cNvGrpSpPr/>
          <p:nvPr/>
        </p:nvGrpSpPr>
        <p:grpSpPr>
          <a:xfrm rot="10800000">
            <a:off x="4401001" y="3558472"/>
            <a:ext cx="467228" cy="622970"/>
            <a:chOff x="7645396" y="4730751"/>
            <a:chExt cx="2006599" cy="2006600"/>
          </a:xfrm>
        </p:grpSpPr>
        <p:sp>
          <p:nvSpPr>
            <p:cNvPr id="38" name="Shape 819"/>
            <p:cNvSpPr/>
            <p:nvPr/>
          </p:nvSpPr>
          <p:spPr>
            <a:xfrm>
              <a:off x="7645396" y="4730751"/>
              <a:ext cx="2006599" cy="2006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9" name="Shape 820"/>
            <p:cNvSpPr/>
            <p:nvPr/>
          </p:nvSpPr>
          <p:spPr>
            <a:xfrm>
              <a:off x="8229789" y="5247626"/>
              <a:ext cx="903207" cy="9321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7" y="56186"/>
                  </a:moveTo>
                  <a:lnTo>
                    <a:pt x="119737" y="56186"/>
                  </a:lnTo>
                  <a:cubicBezTo>
                    <a:pt x="61834" y="3813"/>
                    <a:pt x="61834" y="3813"/>
                    <a:pt x="61834" y="3813"/>
                  </a:cubicBezTo>
                  <a:cubicBezTo>
                    <a:pt x="61834" y="0"/>
                    <a:pt x="57903" y="0"/>
                    <a:pt x="53973" y="3813"/>
                  </a:cubicBezTo>
                  <a:cubicBezTo>
                    <a:pt x="53973" y="3813"/>
                    <a:pt x="53973" y="7627"/>
                    <a:pt x="53973" y="11186"/>
                  </a:cubicBezTo>
                  <a:cubicBezTo>
                    <a:pt x="107947" y="59745"/>
                    <a:pt x="107947" y="59745"/>
                    <a:pt x="107947" y="59745"/>
                  </a:cubicBezTo>
                  <a:cubicBezTo>
                    <a:pt x="53973" y="112372"/>
                    <a:pt x="53973" y="112372"/>
                    <a:pt x="53973" y="112372"/>
                  </a:cubicBezTo>
                  <a:cubicBezTo>
                    <a:pt x="53973" y="115932"/>
                    <a:pt x="53973" y="115932"/>
                    <a:pt x="53973" y="119745"/>
                  </a:cubicBezTo>
                  <a:cubicBezTo>
                    <a:pt x="57903" y="119745"/>
                    <a:pt x="61834" y="119745"/>
                    <a:pt x="61834" y="119745"/>
                  </a:cubicBezTo>
                  <a:cubicBezTo>
                    <a:pt x="119737" y="63559"/>
                    <a:pt x="119737" y="63559"/>
                    <a:pt x="119737" y="63559"/>
                  </a:cubicBezTo>
                  <a:cubicBezTo>
                    <a:pt x="119737" y="63559"/>
                    <a:pt x="119737" y="63559"/>
                    <a:pt x="119737" y="59745"/>
                  </a:cubicBezTo>
                  <a:cubicBezTo>
                    <a:pt x="119737" y="59745"/>
                    <a:pt x="119737" y="59745"/>
                    <a:pt x="119737" y="56186"/>
                  </a:cubicBezTo>
                  <a:close/>
                  <a:moveTo>
                    <a:pt x="57903" y="59745"/>
                  </a:moveTo>
                  <a:lnTo>
                    <a:pt x="57903" y="59745"/>
                  </a:lnTo>
                  <a:cubicBezTo>
                    <a:pt x="57903" y="59745"/>
                    <a:pt x="57903" y="59745"/>
                    <a:pt x="57903" y="56186"/>
                  </a:cubicBezTo>
                  <a:cubicBezTo>
                    <a:pt x="11528" y="11186"/>
                    <a:pt x="11528" y="11186"/>
                    <a:pt x="11528" y="11186"/>
                  </a:cubicBezTo>
                  <a:cubicBezTo>
                    <a:pt x="7860" y="11186"/>
                    <a:pt x="3930" y="11186"/>
                    <a:pt x="3930" y="11186"/>
                  </a:cubicBezTo>
                  <a:cubicBezTo>
                    <a:pt x="0" y="15000"/>
                    <a:pt x="0" y="18813"/>
                    <a:pt x="3930" y="18813"/>
                  </a:cubicBezTo>
                  <a:cubicBezTo>
                    <a:pt x="46375" y="59745"/>
                    <a:pt x="46375" y="59745"/>
                    <a:pt x="46375" y="59745"/>
                  </a:cubicBezTo>
                  <a:cubicBezTo>
                    <a:pt x="3930" y="100932"/>
                    <a:pt x="3930" y="100932"/>
                    <a:pt x="3930" y="100932"/>
                  </a:cubicBezTo>
                  <a:cubicBezTo>
                    <a:pt x="0" y="104745"/>
                    <a:pt x="0" y="108559"/>
                    <a:pt x="3930" y="108559"/>
                  </a:cubicBezTo>
                  <a:cubicBezTo>
                    <a:pt x="3930" y="112372"/>
                    <a:pt x="7860" y="112372"/>
                    <a:pt x="11528" y="108559"/>
                  </a:cubicBezTo>
                  <a:cubicBezTo>
                    <a:pt x="57903" y="63559"/>
                    <a:pt x="57903" y="63559"/>
                    <a:pt x="57903" y="63559"/>
                  </a:cubicBezTo>
                  <a:cubicBezTo>
                    <a:pt x="57903" y="63559"/>
                    <a:pt x="57903" y="63559"/>
                    <a:pt x="57903" y="597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0" name="Shape 818"/>
          <p:cNvGrpSpPr/>
          <p:nvPr/>
        </p:nvGrpSpPr>
        <p:grpSpPr>
          <a:xfrm rot="10800000">
            <a:off x="2246696" y="3493159"/>
            <a:ext cx="467228" cy="622970"/>
            <a:chOff x="7645396" y="4730751"/>
            <a:chExt cx="2006599" cy="2006600"/>
          </a:xfrm>
        </p:grpSpPr>
        <p:sp>
          <p:nvSpPr>
            <p:cNvPr id="41" name="Shape 819"/>
            <p:cNvSpPr/>
            <p:nvPr/>
          </p:nvSpPr>
          <p:spPr>
            <a:xfrm>
              <a:off x="7645396" y="4730751"/>
              <a:ext cx="2006599" cy="2006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2" name="Shape 820"/>
            <p:cNvSpPr/>
            <p:nvPr/>
          </p:nvSpPr>
          <p:spPr>
            <a:xfrm>
              <a:off x="8229789" y="5247626"/>
              <a:ext cx="903207" cy="9321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7" y="56186"/>
                  </a:moveTo>
                  <a:lnTo>
                    <a:pt x="119737" y="56186"/>
                  </a:lnTo>
                  <a:cubicBezTo>
                    <a:pt x="61834" y="3813"/>
                    <a:pt x="61834" y="3813"/>
                    <a:pt x="61834" y="3813"/>
                  </a:cubicBezTo>
                  <a:cubicBezTo>
                    <a:pt x="61834" y="0"/>
                    <a:pt x="57903" y="0"/>
                    <a:pt x="53973" y="3813"/>
                  </a:cubicBezTo>
                  <a:cubicBezTo>
                    <a:pt x="53973" y="3813"/>
                    <a:pt x="53973" y="7627"/>
                    <a:pt x="53973" y="11186"/>
                  </a:cubicBezTo>
                  <a:cubicBezTo>
                    <a:pt x="107947" y="59745"/>
                    <a:pt x="107947" y="59745"/>
                    <a:pt x="107947" y="59745"/>
                  </a:cubicBezTo>
                  <a:cubicBezTo>
                    <a:pt x="53973" y="112372"/>
                    <a:pt x="53973" y="112372"/>
                    <a:pt x="53973" y="112372"/>
                  </a:cubicBezTo>
                  <a:cubicBezTo>
                    <a:pt x="53973" y="115932"/>
                    <a:pt x="53973" y="115932"/>
                    <a:pt x="53973" y="119745"/>
                  </a:cubicBezTo>
                  <a:cubicBezTo>
                    <a:pt x="57903" y="119745"/>
                    <a:pt x="61834" y="119745"/>
                    <a:pt x="61834" y="119745"/>
                  </a:cubicBezTo>
                  <a:cubicBezTo>
                    <a:pt x="119737" y="63559"/>
                    <a:pt x="119737" y="63559"/>
                    <a:pt x="119737" y="63559"/>
                  </a:cubicBezTo>
                  <a:cubicBezTo>
                    <a:pt x="119737" y="63559"/>
                    <a:pt x="119737" y="63559"/>
                    <a:pt x="119737" y="59745"/>
                  </a:cubicBezTo>
                  <a:cubicBezTo>
                    <a:pt x="119737" y="59745"/>
                    <a:pt x="119737" y="59745"/>
                    <a:pt x="119737" y="56186"/>
                  </a:cubicBezTo>
                  <a:close/>
                  <a:moveTo>
                    <a:pt x="57903" y="59745"/>
                  </a:moveTo>
                  <a:lnTo>
                    <a:pt x="57903" y="59745"/>
                  </a:lnTo>
                  <a:cubicBezTo>
                    <a:pt x="57903" y="59745"/>
                    <a:pt x="57903" y="59745"/>
                    <a:pt x="57903" y="56186"/>
                  </a:cubicBezTo>
                  <a:cubicBezTo>
                    <a:pt x="11528" y="11186"/>
                    <a:pt x="11528" y="11186"/>
                    <a:pt x="11528" y="11186"/>
                  </a:cubicBezTo>
                  <a:cubicBezTo>
                    <a:pt x="7860" y="11186"/>
                    <a:pt x="3930" y="11186"/>
                    <a:pt x="3930" y="11186"/>
                  </a:cubicBezTo>
                  <a:cubicBezTo>
                    <a:pt x="0" y="15000"/>
                    <a:pt x="0" y="18813"/>
                    <a:pt x="3930" y="18813"/>
                  </a:cubicBezTo>
                  <a:cubicBezTo>
                    <a:pt x="46375" y="59745"/>
                    <a:pt x="46375" y="59745"/>
                    <a:pt x="46375" y="59745"/>
                  </a:cubicBezTo>
                  <a:cubicBezTo>
                    <a:pt x="3930" y="100932"/>
                    <a:pt x="3930" y="100932"/>
                    <a:pt x="3930" y="100932"/>
                  </a:cubicBezTo>
                  <a:cubicBezTo>
                    <a:pt x="0" y="104745"/>
                    <a:pt x="0" y="108559"/>
                    <a:pt x="3930" y="108559"/>
                  </a:cubicBezTo>
                  <a:cubicBezTo>
                    <a:pt x="3930" y="112372"/>
                    <a:pt x="7860" y="112372"/>
                    <a:pt x="11528" y="108559"/>
                  </a:cubicBezTo>
                  <a:cubicBezTo>
                    <a:pt x="57903" y="63559"/>
                    <a:pt x="57903" y="63559"/>
                    <a:pt x="57903" y="63559"/>
                  </a:cubicBezTo>
                  <a:cubicBezTo>
                    <a:pt x="57903" y="63559"/>
                    <a:pt x="57903" y="63559"/>
                    <a:pt x="57903" y="597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08" y="1428774"/>
            <a:ext cx="1010788" cy="89311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47045" y="2889735"/>
            <a:ext cx="1876415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/>
              <a:t>Register/Login  (or Call IVR Number for Rural  Services</a:t>
            </a:r>
          </a:p>
          <a:p>
            <a:endParaRPr lang="en-GB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/>
              <a:t>Use Activities to monitor crop production </a:t>
            </a:r>
          </a:p>
          <a:p>
            <a:endParaRPr lang="en-GB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/>
              <a:t>Request &amp; Access service providers</a:t>
            </a:r>
          </a:p>
          <a:p>
            <a:endParaRPr lang="en-GB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/>
              <a:t>Request &amp; Access Support Service </a:t>
            </a:r>
          </a:p>
          <a:p>
            <a:endParaRPr lang="en-GB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/>
              <a:t>Buy and Sell on BiofortX  Market Place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13924" y="2860220"/>
            <a:ext cx="1807299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Register/Login </a:t>
            </a:r>
          </a:p>
          <a:p>
            <a:endParaRPr lang="en-GB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Match Services  to Farmer’s Request</a:t>
            </a:r>
          </a:p>
          <a:p>
            <a:endParaRPr lang="en-GB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Get Paid for Service Provided </a:t>
            </a:r>
          </a:p>
          <a:p>
            <a:r>
              <a:rPr lang="en-GB" sz="13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Post Input for display on Marketplace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949606" y="3255145"/>
            <a:ext cx="19045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Register/Login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Order/Aggregate bulk products from BiofortX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Make payment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Order Delivered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91223" y="3201220"/>
            <a:ext cx="18072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Register/Login</a:t>
            </a:r>
          </a:p>
          <a:p>
            <a:r>
              <a:rPr lang="en-GB" sz="13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Match Services  to Farmer’s Request</a:t>
            </a:r>
          </a:p>
          <a:p>
            <a:endParaRPr lang="en-GB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/>
              <a:t>Get Paid for Service Provided </a:t>
            </a:r>
          </a:p>
          <a:p>
            <a:r>
              <a:rPr lang="en-GB" sz="13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Earn Rating from Farmers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689" y="1449743"/>
            <a:ext cx="683028" cy="683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867" y="1489040"/>
            <a:ext cx="7810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523" y="1449743"/>
            <a:ext cx="7747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278157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590800"/>
            <a:ext cx="3048000" cy="304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2739"/>
            <a:ext cx="3084499" cy="30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18" y="3200400"/>
            <a:ext cx="3402012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1E8180-BEA1-4045-A601-9D0A1F37ED25}"/>
              </a:ext>
            </a:extLst>
          </p:cNvPr>
          <p:cNvSpPr/>
          <p:nvPr/>
        </p:nvSpPr>
        <p:spPr>
          <a:xfrm>
            <a:off x="244028" y="685800"/>
            <a:ext cx="5207484" cy="1664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BiofortX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local dialect IVR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 rural farmers to service providers and market using GSM Gateway. With this in place, a rural farmer can call a PBX system the same way she would call another person’s mobile phone.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D4E88A-D35D-4AFA-B7E1-A3265CAF2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82344"/>
            <a:ext cx="1349991" cy="141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04"/>
          <p:cNvSpPr/>
          <p:nvPr/>
        </p:nvSpPr>
        <p:spPr>
          <a:xfrm>
            <a:off x="369489" y="3274997"/>
            <a:ext cx="3745311" cy="3049998"/>
          </a:xfrm>
          <a:prstGeom prst="rect">
            <a:avLst/>
          </a:prstGeom>
          <a:noFill/>
          <a:ln w="38100" cap="flat" cmpd="sng">
            <a:solidFill>
              <a:srgbClr val="BFBFB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Shape 804"/>
          <p:cNvSpPr/>
          <p:nvPr/>
        </p:nvSpPr>
        <p:spPr>
          <a:xfrm>
            <a:off x="4495800" y="3124200"/>
            <a:ext cx="3782771" cy="3200796"/>
          </a:xfrm>
          <a:prstGeom prst="rect">
            <a:avLst/>
          </a:prstGeom>
          <a:noFill/>
          <a:ln w="38100" cap="flat" cmpd="sng">
            <a:solidFill>
              <a:srgbClr val="BFBFB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1900082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/>
              <a:t>BiofortX is Designed and Developed by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0" y="1359092"/>
            <a:ext cx="312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/>
              <a:t>….and Proudly sponsored and funded by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097" y="1991009"/>
            <a:ext cx="1447800" cy="114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5" y="2479625"/>
            <a:ext cx="2514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69489" y="3274997"/>
            <a:ext cx="37453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EL-kanis and Partners is a Food Production and Tech-based Agricultural Support Service Company.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Contact: 1 </a:t>
            </a:r>
            <a:r>
              <a:rPr lang="en-GB" dirty="0" err="1"/>
              <a:t>Enen</a:t>
            </a:r>
            <a:r>
              <a:rPr lang="en-GB" dirty="0"/>
              <a:t> </a:t>
            </a:r>
            <a:r>
              <a:rPr lang="en-GB" dirty="0" err="1"/>
              <a:t>Afaha</a:t>
            </a:r>
            <a:r>
              <a:rPr lang="en-GB" dirty="0"/>
              <a:t> Street, Uyo, Akwa Ibom State. Nigeria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Phone: 08027331036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Email: </a:t>
            </a:r>
            <a:r>
              <a:rPr lang="en-GB" dirty="0">
                <a:hlinkClick r:id="rId5"/>
              </a:rPr>
              <a:t>info@elkanisgroup.com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Website: www.elkanisgroup.com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8199" y="3274997"/>
            <a:ext cx="34779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HarvestPlus improves nutrition and public health by developing and promoting biofortified food crops that are rich in vitamins and minerals, and providing global leadership on biofortification evidence and technology.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8199" y="5767987"/>
            <a:ext cx="3320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https://www.harvestplus.org/</a:t>
            </a:r>
            <a:r>
              <a:rPr lang="en-US" dirty="0"/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5FC30DF-2AD8-47B1-B241-E8B605FE031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720681"/>
            <a:ext cx="6019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BiofortX is Available and is Downloaded at </a:t>
            </a:r>
            <a:r>
              <a:rPr lang="en-US" i="1" u="sng" dirty="0">
                <a:solidFill>
                  <a:schemeClr val="tx2"/>
                </a:solidFill>
              </a:rPr>
              <a:t>https://biofortx.com/</a:t>
            </a:r>
          </a:p>
        </p:txBody>
      </p:sp>
    </p:spTree>
    <p:extLst>
      <p:ext uri="{BB962C8B-B14F-4D97-AF65-F5344CB8AC3E}">
        <p14:creationId xmlns:p14="http://schemas.microsoft.com/office/powerpoint/2010/main" val="251969040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oXR3Z3jBsekg7NRQLn8q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KFWXxGAyYfCtF4ddJkuV"/>
</p:tagLst>
</file>

<file path=ppt/theme/theme1.xml><?xml version="1.0" encoding="utf-8"?>
<a:theme xmlns:a="http://schemas.openxmlformats.org/drawingml/2006/main" name="Project Status 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ProjectStatusReport</Template>
  <TotalTime>0</TotalTime>
  <Words>493</Words>
  <Application>Microsoft Office PowerPoint</Application>
  <PresentationFormat>On-screen Show (4:3)</PresentationFormat>
  <Paragraphs>79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Courier New</vt:lpstr>
      <vt:lpstr>Georgia</vt:lpstr>
      <vt:lpstr>Lato</vt:lpstr>
      <vt:lpstr>Times New Roman</vt:lpstr>
      <vt:lpstr>Project Status Report</vt:lpstr>
      <vt:lpstr>PowerPoint Presentation</vt:lpstr>
      <vt:lpstr>Platform Overview</vt:lpstr>
      <vt:lpstr>PowerPoint Presentation</vt:lpstr>
      <vt:lpstr>PowerPoint Presentation</vt:lpstr>
      <vt:lpstr>PowerPoint Presentation</vt:lpstr>
      <vt:lpstr>BiofortX is Available and is Downloaded at https://biofortx.com/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2022-07-31T18:00:55Z</dcterms:created>
  <dcterms:modified xsi:type="dcterms:W3CDTF">2022-09-08T13:32:09Z</dcterms:modified>
</cp:coreProperties>
</file>