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5" r:id="rId6"/>
    <p:sldId id="5303" r:id="rId7"/>
    <p:sldId id="267" r:id="rId8"/>
    <p:sldId id="5304" r:id="rId9"/>
    <p:sldId id="5305" r:id="rId10"/>
    <p:sldId id="5306" r:id="rId11"/>
    <p:sldId id="5307"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D8C"/>
    <a:srgbClr val="547D8C"/>
    <a:srgbClr val="004785"/>
    <a:srgbClr val="BFD0E0"/>
    <a:srgbClr val="D7BFDF"/>
    <a:srgbClr val="553060"/>
    <a:srgbClr val="CFE4A3"/>
    <a:srgbClr val="78A22F"/>
    <a:srgbClr val="CDE4A4"/>
    <a:srgbClr val="89C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70816" autoAdjust="0"/>
  </p:normalViewPr>
  <p:slideViewPr>
    <p:cSldViewPr snapToGrid="0">
      <p:cViewPr varScale="1">
        <p:scale>
          <a:sx n="84" d="100"/>
          <a:sy n="84" d="100"/>
        </p:scale>
        <p:origin x="1704" y="184"/>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8A07C-2D4C-4488-B905-88340B734444}" type="doc">
      <dgm:prSet loTypeId="urn:microsoft.com/office/officeart/2005/8/layout/pList2" loCatId="list" qsTypeId="urn:microsoft.com/office/officeart/2005/8/quickstyle/simple1" qsCatId="simple" csTypeId="urn:microsoft.com/office/officeart/2005/8/colors/accent1_2" csCatId="accent1" phldr="1"/>
      <dgm:spPr/>
    </dgm:pt>
    <dgm:pt modelId="{66D44CCC-28A0-4FCB-ADE9-F24582279038}">
      <dgm:prSet phldrT="[Text]" phldr="1"/>
      <dgm:spPr/>
      <dgm:t>
        <a:bodyPr/>
        <a:lstStyle/>
        <a:p>
          <a:endParaRPr lang="en-US" dirty="0"/>
        </a:p>
      </dgm:t>
    </dgm:pt>
    <dgm:pt modelId="{50DE2014-2587-48A3-82EB-8A18D0CC76EF}" type="parTrans" cxnId="{85D4CD06-8550-4FB7-A687-69A6B97E25F5}">
      <dgm:prSet/>
      <dgm:spPr/>
      <dgm:t>
        <a:bodyPr/>
        <a:lstStyle/>
        <a:p>
          <a:endParaRPr lang="en-US"/>
        </a:p>
      </dgm:t>
    </dgm:pt>
    <dgm:pt modelId="{194E7FBF-ED7F-4DD6-BE0B-BF79E22E3709}" type="sibTrans" cxnId="{85D4CD06-8550-4FB7-A687-69A6B97E25F5}">
      <dgm:prSet/>
      <dgm:spPr/>
      <dgm:t>
        <a:bodyPr/>
        <a:lstStyle/>
        <a:p>
          <a:endParaRPr lang="en-US"/>
        </a:p>
      </dgm:t>
    </dgm:pt>
    <dgm:pt modelId="{196A16C0-93A6-4CD3-A94D-66C09B8A9E7E}">
      <dgm:prSet phldrT="[Text]" phldr="1"/>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CDE4A628-2415-4383-9467-51998F5E82D1}" type="parTrans" cxnId="{BD761904-0693-48F3-BB17-9DDAB8DB9505}">
      <dgm:prSet/>
      <dgm:spPr/>
      <dgm:t>
        <a:bodyPr/>
        <a:lstStyle/>
        <a:p>
          <a:endParaRPr lang="en-US"/>
        </a:p>
      </dgm:t>
    </dgm:pt>
    <dgm:pt modelId="{E6596DE4-307E-4E56-8B2F-87D9A324F5B5}" type="sibTrans" cxnId="{BD761904-0693-48F3-BB17-9DDAB8DB9505}">
      <dgm:prSet/>
      <dgm:spPr/>
      <dgm:t>
        <a:bodyPr/>
        <a:lstStyle/>
        <a:p>
          <a:endParaRPr lang="en-US"/>
        </a:p>
      </dgm:t>
    </dgm:pt>
    <dgm:pt modelId="{412E67CB-0BF1-4D23-ACF4-F8C2173A0762}">
      <dgm:prSet phldrT="[Text]" phldr="1"/>
      <dgm:spPr/>
      <dgm:t>
        <a:bodyPr/>
        <a:lstStyle/>
        <a:p>
          <a:endParaRPr lang="en-US"/>
        </a:p>
      </dgm:t>
    </dgm:pt>
    <dgm:pt modelId="{70737205-3F46-4A94-97F1-D2AD9BEA7BA6}" type="parTrans" cxnId="{4C29AF26-42A0-4D42-8B48-D927881D2D9A}">
      <dgm:prSet/>
      <dgm:spPr/>
      <dgm:t>
        <a:bodyPr/>
        <a:lstStyle/>
        <a:p>
          <a:endParaRPr lang="en-US"/>
        </a:p>
      </dgm:t>
    </dgm:pt>
    <dgm:pt modelId="{5F92C530-6161-40A5-95F6-961CC7D9D6F5}" type="sibTrans" cxnId="{4C29AF26-42A0-4D42-8B48-D927881D2D9A}">
      <dgm:prSet/>
      <dgm:spPr/>
      <dgm:t>
        <a:bodyPr/>
        <a:lstStyle/>
        <a:p>
          <a:endParaRPr lang="en-US"/>
        </a:p>
      </dgm:t>
    </dgm:pt>
    <dgm:pt modelId="{252F335F-0FC9-4968-BD53-0279BDB83854}">
      <dgm:prSet/>
      <dgm:spPr/>
      <dgm:t>
        <a:bodyPr/>
        <a:lstStyle/>
        <a:p>
          <a:endParaRPr lang="en-US"/>
        </a:p>
      </dgm:t>
    </dgm:pt>
    <dgm:pt modelId="{36EECD48-063A-4FF6-91C7-C31062622BE0}" type="parTrans" cxnId="{DE34486A-214A-4D49-894C-1E716235979F}">
      <dgm:prSet/>
      <dgm:spPr/>
      <dgm:t>
        <a:bodyPr/>
        <a:lstStyle/>
        <a:p>
          <a:endParaRPr lang="en-US"/>
        </a:p>
      </dgm:t>
    </dgm:pt>
    <dgm:pt modelId="{E4C35432-E099-4DE5-A870-8AB62847938B}" type="sibTrans" cxnId="{DE34486A-214A-4D49-894C-1E716235979F}">
      <dgm:prSet/>
      <dgm:spPr/>
      <dgm:t>
        <a:bodyPr/>
        <a:lstStyle/>
        <a:p>
          <a:endParaRPr lang="en-US"/>
        </a:p>
      </dgm:t>
    </dgm:pt>
    <dgm:pt modelId="{CDC0C3E5-412F-4A5D-A070-1214439F6D28}" type="pres">
      <dgm:prSet presAssocID="{0E68A07C-2D4C-4488-B905-88340B734444}" presName="Name0" presStyleCnt="0">
        <dgm:presLayoutVars>
          <dgm:dir/>
          <dgm:resizeHandles val="exact"/>
        </dgm:presLayoutVars>
      </dgm:prSet>
      <dgm:spPr/>
    </dgm:pt>
    <dgm:pt modelId="{BA8832E2-1048-40F6-9692-82DB1C7DF61A}" type="pres">
      <dgm:prSet presAssocID="{0E68A07C-2D4C-4488-B905-88340B734444}" presName="bkgdShp" presStyleLbl="alignAccFollowNode1" presStyleIdx="0" presStyleCnt="1"/>
      <dgm:spPr/>
    </dgm:pt>
    <dgm:pt modelId="{5EDD03B2-4152-4C0C-B27D-63D2C6D845C4}" type="pres">
      <dgm:prSet presAssocID="{0E68A07C-2D4C-4488-B905-88340B734444}" presName="linComp" presStyleCnt="0"/>
      <dgm:spPr/>
    </dgm:pt>
    <dgm:pt modelId="{D79FC927-0420-4C1D-BE57-E7BF76C83879}" type="pres">
      <dgm:prSet presAssocID="{66D44CCC-28A0-4FCB-ADE9-F24582279038}" presName="compNode" presStyleCnt="0"/>
      <dgm:spPr/>
    </dgm:pt>
    <dgm:pt modelId="{450B5FCB-F081-4699-93EE-C6BEFA211385}" type="pres">
      <dgm:prSet presAssocID="{66D44CCC-28A0-4FCB-ADE9-F24582279038}" presName="node" presStyleLbl="node1" presStyleIdx="0" presStyleCnt="4">
        <dgm:presLayoutVars>
          <dgm:bulletEnabled val="1"/>
        </dgm:presLayoutVars>
      </dgm:prSet>
      <dgm:spPr/>
    </dgm:pt>
    <dgm:pt modelId="{40951EAA-F4CA-4DB1-B394-F25673154461}" type="pres">
      <dgm:prSet presAssocID="{66D44CCC-28A0-4FCB-ADE9-F24582279038}" presName="invisiNode" presStyleLbl="node1" presStyleIdx="0" presStyleCnt="4"/>
      <dgm:spPr/>
    </dgm:pt>
    <dgm:pt modelId="{8502381A-2595-42A5-90A4-3442C181E854}" type="pres">
      <dgm:prSet presAssocID="{66D44CCC-28A0-4FCB-ADE9-F24582279038}" presName="imagNode" presStyleLbl="fgImgPlace1" presStyleIdx="0"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n carrying crops"/>
        </a:ext>
      </dgm:extLst>
    </dgm:pt>
    <dgm:pt modelId="{0CFC24A5-0BA4-43DA-A00A-40E149903C79}" type="pres">
      <dgm:prSet presAssocID="{194E7FBF-ED7F-4DD6-BE0B-BF79E22E3709}" presName="sibTrans" presStyleLbl="sibTrans2D1" presStyleIdx="0" presStyleCnt="0"/>
      <dgm:spPr/>
    </dgm:pt>
    <dgm:pt modelId="{8A256B79-4931-4D3E-80BE-94095D162485}" type="pres">
      <dgm:prSet presAssocID="{196A16C0-93A6-4CD3-A94D-66C09B8A9E7E}" presName="compNode" presStyleCnt="0"/>
      <dgm:spPr/>
    </dgm:pt>
    <dgm:pt modelId="{C7D283D3-0FDF-491A-AC2D-AF451DC74377}" type="pres">
      <dgm:prSet presAssocID="{196A16C0-93A6-4CD3-A94D-66C09B8A9E7E}" presName="node" presStyleLbl="node1" presStyleIdx="1" presStyleCnt="4">
        <dgm:presLayoutVars>
          <dgm:bulletEnabled val="1"/>
        </dgm:presLayoutVars>
      </dgm:prSet>
      <dgm:spPr/>
    </dgm:pt>
    <dgm:pt modelId="{1B5EBD21-55B6-4A6D-AD5F-1062312CA3EA}" type="pres">
      <dgm:prSet presAssocID="{196A16C0-93A6-4CD3-A94D-66C09B8A9E7E}" presName="invisiNode" presStyleLbl="node1" presStyleIdx="1" presStyleCnt="4"/>
      <dgm:spPr/>
    </dgm:pt>
    <dgm:pt modelId="{C954B462-B795-41D1-8DAF-EA3A6D9DF1F5}" type="pres">
      <dgm:prSet presAssocID="{196A16C0-93A6-4CD3-A94D-66C09B8A9E7E}" presName="imagNode" presStyleLbl="fgImgPlace1" presStyleIdx="1"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D0DAD093-B369-4080-AB9C-A589C5FF2F8F}" type="pres">
      <dgm:prSet presAssocID="{E6596DE4-307E-4E56-8B2F-87D9A324F5B5}" presName="sibTrans" presStyleLbl="sibTrans2D1" presStyleIdx="0" presStyleCnt="0"/>
      <dgm:spPr/>
    </dgm:pt>
    <dgm:pt modelId="{DE2D9705-71A1-48BB-8131-636D4E63987A}" type="pres">
      <dgm:prSet presAssocID="{412E67CB-0BF1-4D23-ACF4-F8C2173A0762}" presName="compNode" presStyleCnt="0"/>
      <dgm:spPr/>
    </dgm:pt>
    <dgm:pt modelId="{E3138FB9-DAD7-4D27-B67A-A641B77F726B}" type="pres">
      <dgm:prSet presAssocID="{412E67CB-0BF1-4D23-ACF4-F8C2173A0762}" presName="node" presStyleLbl="node1" presStyleIdx="2" presStyleCnt="4">
        <dgm:presLayoutVars>
          <dgm:bulletEnabled val="1"/>
        </dgm:presLayoutVars>
      </dgm:prSet>
      <dgm:spPr/>
    </dgm:pt>
    <dgm:pt modelId="{66207553-E19C-4E68-843D-386E25E9DDC9}" type="pres">
      <dgm:prSet presAssocID="{412E67CB-0BF1-4D23-ACF4-F8C2173A0762}" presName="invisiNode" presStyleLbl="node1" presStyleIdx="2" presStyleCnt="4"/>
      <dgm:spPr/>
    </dgm:pt>
    <dgm:pt modelId="{270D7C77-83EB-446B-9AA6-B66C64FA2599}" type="pres">
      <dgm:prSet presAssocID="{412E67CB-0BF1-4D23-ACF4-F8C2173A0762}" presName="imagNode" presStyleLbl="fgImgPlace1" presStyleIdx="2"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Smiling man in overalls and work cap standing in front of shelves with tagged cheese"/>
        </a:ext>
      </dgm:extLst>
    </dgm:pt>
    <dgm:pt modelId="{D5440B0C-198B-4D02-8AD2-DB2EEB2761D1}" type="pres">
      <dgm:prSet presAssocID="{5F92C530-6161-40A5-95F6-961CC7D9D6F5}" presName="sibTrans" presStyleLbl="sibTrans2D1" presStyleIdx="0" presStyleCnt="0"/>
      <dgm:spPr/>
    </dgm:pt>
    <dgm:pt modelId="{EB3DA344-3417-49F8-B485-FA9DF7091994}" type="pres">
      <dgm:prSet presAssocID="{252F335F-0FC9-4968-BD53-0279BDB83854}" presName="compNode" presStyleCnt="0"/>
      <dgm:spPr/>
    </dgm:pt>
    <dgm:pt modelId="{BAC04A74-32D6-4156-801E-684159D1B122}" type="pres">
      <dgm:prSet presAssocID="{252F335F-0FC9-4968-BD53-0279BDB83854}" presName="node" presStyleLbl="node1" presStyleIdx="3" presStyleCnt="4">
        <dgm:presLayoutVars>
          <dgm:bulletEnabled val="1"/>
        </dgm:presLayoutVars>
      </dgm:prSet>
      <dgm:spPr/>
    </dgm:pt>
    <dgm:pt modelId="{464FB218-D43E-4EE4-979F-98638F721A82}" type="pres">
      <dgm:prSet presAssocID="{252F335F-0FC9-4968-BD53-0279BDB83854}" presName="invisiNode" presStyleLbl="node1" presStyleIdx="3" presStyleCnt="4"/>
      <dgm:spPr/>
    </dgm:pt>
    <dgm:pt modelId="{CFD0DEB1-FE31-4FA6-ADBE-6256DFD0765C}" type="pres">
      <dgm:prSet presAssocID="{252F335F-0FC9-4968-BD53-0279BDB83854}" presName="imagNode" presStyleLbl="fgImgPlace1" presStyleIdx="3" presStyleCnt="4"/>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other and child picking tomatoes"/>
        </a:ext>
      </dgm:extLst>
    </dgm:pt>
  </dgm:ptLst>
  <dgm:cxnLst>
    <dgm:cxn modelId="{B5AE8403-00B6-4D6E-81F6-C81E8ECFCBAF}" type="presOf" srcId="{412E67CB-0BF1-4D23-ACF4-F8C2173A0762}" destId="{E3138FB9-DAD7-4D27-B67A-A641B77F726B}" srcOrd="0" destOrd="0" presId="urn:microsoft.com/office/officeart/2005/8/layout/pList2"/>
    <dgm:cxn modelId="{BD761904-0693-48F3-BB17-9DDAB8DB9505}" srcId="{0E68A07C-2D4C-4488-B905-88340B734444}" destId="{196A16C0-93A6-4CD3-A94D-66C09B8A9E7E}" srcOrd="1" destOrd="0" parTransId="{CDE4A628-2415-4383-9467-51998F5E82D1}" sibTransId="{E6596DE4-307E-4E56-8B2F-87D9A324F5B5}"/>
    <dgm:cxn modelId="{85D4CD06-8550-4FB7-A687-69A6B97E25F5}" srcId="{0E68A07C-2D4C-4488-B905-88340B734444}" destId="{66D44CCC-28A0-4FCB-ADE9-F24582279038}" srcOrd="0" destOrd="0" parTransId="{50DE2014-2587-48A3-82EB-8A18D0CC76EF}" sibTransId="{194E7FBF-ED7F-4DD6-BE0B-BF79E22E3709}"/>
    <dgm:cxn modelId="{2C736223-2DB4-4F13-B53E-92263999082A}" type="presOf" srcId="{5F92C530-6161-40A5-95F6-961CC7D9D6F5}" destId="{D5440B0C-198B-4D02-8AD2-DB2EEB2761D1}" srcOrd="0" destOrd="0" presId="urn:microsoft.com/office/officeart/2005/8/layout/pList2"/>
    <dgm:cxn modelId="{4C29AF26-42A0-4D42-8B48-D927881D2D9A}" srcId="{0E68A07C-2D4C-4488-B905-88340B734444}" destId="{412E67CB-0BF1-4D23-ACF4-F8C2173A0762}" srcOrd="2" destOrd="0" parTransId="{70737205-3F46-4A94-97F1-D2AD9BEA7BA6}" sibTransId="{5F92C530-6161-40A5-95F6-961CC7D9D6F5}"/>
    <dgm:cxn modelId="{1AD9614B-DFE6-4F3D-B851-775438C3A0D8}" type="presOf" srcId="{196A16C0-93A6-4CD3-A94D-66C09B8A9E7E}" destId="{C7D283D3-0FDF-491A-AC2D-AF451DC74377}" srcOrd="0" destOrd="0" presId="urn:microsoft.com/office/officeart/2005/8/layout/pList2"/>
    <dgm:cxn modelId="{962C0D5B-F714-4C2B-A3D9-7821F672AC14}" type="presOf" srcId="{0E68A07C-2D4C-4488-B905-88340B734444}" destId="{CDC0C3E5-412F-4A5D-A070-1214439F6D28}" srcOrd="0" destOrd="0" presId="urn:microsoft.com/office/officeart/2005/8/layout/pList2"/>
    <dgm:cxn modelId="{9E617862-4AFB-454A-BCC0-9666CB7BAD54}" type="presOf" srcId="{252F335F-0FC9-4968-BD53-0279BDB83854}" destId="{BAC04A74-32D6-4156-801E-684159D1B122}" srcOrd="0" destOrd="0" presId="urn:microsoft.com/office/officeart/2005/8/layout/pList2"/>
    <dgm:cxn modelId="{0AC37265-E993-4D07-9171-57ED55836135}" type="presOf" srcId="{66D44CCC-28A0-4FCB-ADE9-F24582279038}" destId="{450B5FCB-F081-4699-93EE-C6BEFA211385}" srcOrd="0" destOrd="0" presId="urn:microsoft.com/office/officeart/2005/8/layout/pList2"/>
    <dgm:cxn modelId="{DE34486A-214A-4D49-894C-1E716235979F}" srcId="{0E68A07C-2D4C-4488-B905-88340B734444}" destId="{252F335F-0FC9-4968-BD53-0279BDB83854}" srcOrd="3" destOrd="0" parTransId="{36EECD48-063A-4FF6-91C7-C31062622BE0}" sibTransId="{E4C35432-E099-4DE5-A870-8AB62847938B}"/>
    <dgm:cxn modelId="{2118A1A0-79F6-4DD7-9DEF-48ECF74C626F}" type="presOf" srcId="{E6596DE4-307E-4E56-8B2F-87D9A324F5B5}" destId="{D0DAD093-B369-4080-AB9C-A589C5FF2F8F}" srcOrd="0" destOrd="0" presId="urn:microsoft.com/office/officeart/2005/8/layout/pList2"/>
    <dgm:cxn modelId="{38F9C3A2-76F7-46B8-812D-04B620BD3B22}" type="presOf" srcId="{194E7FBF-ED7F-4DD6-BE0B-BF79E22E3709}" destId="{0CFC24A5-0BA4-43DA-A00A-40E149903C79}" srcOrd="0" destOrd="0" presId="urn:microsoft.com/office/officeart/2005/8/layout/pList2"/>
    <dgm:cxn modelId="{25C1173F-01D0-45E0-B647-343E1FFD6D6B}" type="presParOf" srcId="{CDC0C3E5-412F-4A5D-A070-1214439F6D28}" destId="{BA8832E2-1048-40F6-9692-82DB1C7DF61A}" srcOrd="0" destOrd="0" presId="urn:microsoft.com/office/officeart/2005/8/layout/pList2"/>
    <dgm:cxn modelId="{A93266FC-90ED-4167-829B-58A1D8A4E8A3}" type="presParOf" srcId="{CDC0C3E5-412F-4A5D-A070-1214439F6D28}" destId="{5EDD03B2-4152-4C0C-B27D-63D2C6D845C4}" srcOrd="1" destOrd="0" presId="urn:microsoft.com/office/officeart/2005/8/layout/pList2"/>
    <dgm:cxn modelId="{365ED717-C918-48D8-80DD-FC44BF39DF15}" type="presParOf" srcId="{5EDD03B2-4152-4C0C-B27D-63D2C6D845C4}" destId="{D79FC927-0420-4C1D-BE57-E7BF76C83879}" srcOrd="0" destOrd="0" presId="urn:microsoft.com/office/officeart/2005/8/layout/pList2"/>
    <dgm:cxn modelId="{D923C206-FE09-4D14-AF9A-393A5864FBB8}" type="presParOf" srcId="{D79FC927-0420-4C1D-BE57-E7BF76C83879}" destId="{450B5FCB-F081-4699-93EE-C6BEFA211385}" srcOrd="0" destOrd="0" presId="urn:microsoft.com/office/officeart/2005/8/layout/pList2"/>
    <dgm:cxn modelId="{8032B5C3-8264-410B-B05D-B3EF2C5C90F5}" type="presParOf" srcId="{D79FC927-0420-4C1D-BE57-E7BF76C83879}" destId="{40951EAA-F4CA-4DB1-B394-F25673154461}" srcOrd="1" destOrd="0" presId="urn:microsoft.com/office/officeart/2005/8/layout/pList2"/>
    <dgm:cxn modelId="{D7C5D344-E96D-4FD8-BC95-666DC449D89F}" type="presParOf" srcId="{D79FC927-0420-4C1D-BE57-E7BF76C83879}" destId="{8502381A-2595-42A5-90A4-3442C181E854}" srcOrd="2" destOrd="0" presId="urn:microsoft.com/office/officeart/2005/8/layout/pList2"/>
    <dgm:cxn modelId="{DD53DF75-F5FE-44DE-B412-5B6A6EACF46F}" type="presParOf" srcId="{5EDD03B2-4152-4C0C-B27D-63D2C6D845C4}" destId="{0CFC24A5-0BA4-43DA-A00A-40E149903C79}" srcOrd="1" destOrd="0" presId="urn:microsoft.com/office/officeart/2005/8/layout/pList2"/>
    <dgm:cxn modelId="{EDE7B21F-9DC2-4360-A185-D93C807118D0}" type="presParOf" srcId="{5EDD03B2-4152-4C0C-B27D-63D2C6D845C4}" destId="{8A256B79-4931-4D3E-80BE-94095D162485}" srcOrd="2" destOrd="0" presId="urn:microsoft.com/office/officeart/2005/8/layout/pList2"/>
    <dgm:cxn modelId="{5F6F339E-7FB8-4901-B2E3-D0A010931075}" type="presParOf" srcId="{8A256B79-4931-4D3E-80BE-94095D162485}" destId="{C7D283D3-0FDF-491A-AC2D-AF451DC74377}" srcOrd="0" destOrd="0" presId="urn:microsoft.com/office/officeart/2005/8/layout/pList2"/>
    <dgm:cxn modelId="{C8A03662-311B-494F-8990-C1F028B12FC2}" type="presParOf" srcId="{8A256B79-4931-4D3E-80BE-94095D162485}" destId="{1B5EBD21-55B6-4A6D-AD5F-1062312CA3EA}" srcOrd="1" destOrd="0" presId="urn:microsoft.com/office/officeart/2005/8/layout/pList2"/>
    <dgm:cxn modelId="{B5F2379E-F2BB-489F-BFCC-AC06221C975A}" type="presParOf" srcId="{8A256B79-4931-4D3E-80BE-94095D162485}" destId="{C954B462-B795-41D1-8DAF-EA3A6D9DF1F5}" srcOrd="2" destOrd="0" presId="urn:microsoft.com/office/officeart/2005/8/layout/pList2"/>
    <dgm:cxn modelId="{58AA8F38-6E7C-4B04-982E-4AE1B9880CDD}" type="presParOf" srcId="{5EDD03B2-4152-4C0C-B27D-63D2C6D845C4}" destId="{D0DAD093-B369-4080-AB9C-A589C5FF2F8F}" srcOrd="3" destOrd="0" presId="urn:microsoft.com/office/officeart/2005/8/layout/pList2"/>
    <dgm:cxn modelId="{3D34A457-9A97-4349-A55D-C452B36F4DEF}" type="presParOf" srcId="{5EDD03B2-4152-4C0C-B27D-63D2C6D845C4}" destId="{DE2D9705-71A1-48BB-8131-636D4E63987A}" srcOrd="4" destOrd="0" presId="urn:microsoft.com/office/officeart/2005/8/layout/pList2"/>
    <dgm:cxn modelId="{D162F9F9-2232-420C-BEB1-8E2C4A33BE27}" type="presParOf" srcId="{DE2D9705-71A1-48BB-8131-636D4E63987A}" destId="{E3138FB9-DAD7-4D27-B67A-A641B77F726B}" srcOrd="0" destOrd="0" presId="urn:microsoft.com/office/officeart/2005/8/layout/pList2"/>
    <dgm:cxn modelId="{92056DB0-0FE8-459B-B813-468201D06296}" type="presParOf" srcId="{DE2D9705-71A1-48BB-8131-636D4E63987A}" destId="{66207553-E19C-4E68-843D-386E25E9DDC9}" srcOrd="1" destOrd="0" presId="urn:microsoft.com/office/officeart/2005/8/layout/pList2"/>
    <dgm:cxn modelId="{1B4EE0E3-3019-4AF5-B68C-FB4E0BD39317}" type="presParOf" srcId="{DE2D9705-71A1-48BB-8131-636D4E63987A}" destId="{270D7C77-83EB-446B-9AA6-B66C64FA2599}" srcOrd="2" destOrd="0" presId="urn:microsoft.com/office/officeart/2005/8/layout/pList2"/>
    <dgm:cxn modelId="{2D27C786-7396-4EE8-A55B-5B4CCCD7C558}" type="presParOf" srcId="{5EDD03B2-4152-4C0C-B27D-63D2C6D845C4}" destId="{D5440B0C-198B-4D02-8AD2-DB2EEB2761D1}" srcOrd="5" destOrd="0" presId="urn:microsoft.com/office/officeart/2005/8/layout/pList2"/>
    <dgm:cxn modelId="{060FC647-F511-4ED3-8E76-D89073A3B4DD}" type="presParOf" srcId="{5EDD03B2-4152-4C0C-B27D-63D2C6D845C4}" destId="{EB3DA344-3417-49F8-B485-FA9DF7091994}" srcOrd="6" destOrd="0" presId="urn:microsoft.com/office/officeart/2005/8/layout/pList2"/>
    <dgm:cxn modelId="{A6BF8CD0-5E6D-4E03-BF55-CEDBDAE8F8D3}" type="presParOf" srcId="{EB3DA344-3417-49F8-B485-FA9DF7091994}" destId="{BAC04A74-32D6-4156-801E-684159D1B122}" srcOrd="0" destOrd="0" presId="urn:microsoft.com/office/officeart/2005/8/layout/pList2"/>
    <dgm:cxn modelId="{733CBC15-1BD0-4F5F-94E8-7A628E377E8A}" type="presParOf" srcId="{EB3DA344-3417-49F8-B485-FA9DF7091994}" destId="{464FB218-D43E-4EE4-979F-98638F721A82}" srcOrd="1" destOrd="0" presId="urn:microsoft.com/office/officeart/2005/8/layout/pList2"/>
    <dgm:cxn modelId="{AB91D8ED-31A5-4102-8027-A3376AC9E7EA}" type="presParOf" srcId="{EB3DA344-3417-49F8-B485-FA9DF7091994}" destId="{CFD0DEB1-FE31-4FA6-ADBE-6256DFD0765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832E2-1048-40F6-9692-82DB1C7DF61A}">
      <dsp:nvSpPr>
        <dsp:cNvPr id="0" name=""/>
        <dsp:cNvSpPr/>
      </dsp:nvSpPr>
      <dsp:spPr>
        <a:xfrm>
          <a:off x="0" y="0"/>
          <a:ext cx="8128000" cy="24384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02381A-2595-42A5-90A4-3442C181E854}">
      <dsp:nvSpPr>
        <dsp:cNvPr id="0" name=""/>
        <dsp:cNvSpPr/>
      </dsp:nvSpPr>
      <dsp:spPr>
        <a:xfrm>
          <a:off x="246078" y="325120"/>
          <a:ext cx="1775777" cy="178816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0B5FCB-F081-4699-93EE-C6BEFA211385}">
      <dsp:nvSpPr>
        <dsp:cNvPr id="0" name=""/>
        <dsp:cNvSpPr/>
      </dsp:nvSpPr>
      <dsp:spPr>
        <a:xfrm rot="10800000">
          <a:off x="246078" y="2438400"/>
          <a:ext cx="177577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endParaRPr lang="en-US" sz="3700" kern="1200" dirty="0"/>
        </a:p>
      </dsp:txBody>
      <dsp:txXfrm rot="10800000">
        <a:off x="300689" y="2438400"/>
        <a:ext cx="1666555" cy="2925655"/>
      </dsp:txXfrm>
    </dsp:sp>
    <dsp:sp modelId="{C954B462-B795-41D1-8DAF-EA3A6D9DF1F5}">
      <dsp:nvSpPr>
        <dsp:cNvPr id="0" name=""/>
        <dsp:cNvSpPr/>
      </dsp:nvSpPr>
      <dsp:spPr>
        <a:xfrm>
          <a:off x="2199433" y="325120"/>
          <a:ext cx="1775777" cy="1788160"/>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283D3-0FDF-491A-AC2D-AF451DC74377}">
      <dsp:nvSpPr>
        <dsp:cNvPr id="0" name=""/>
        <dsp:cNvSpPr/>
      </dsp:nvSpPr>
      <dsp:spPr>
        <a:xfrm rot="10800000">
          <a:off x="2199433" y="2438400"/>
          <a:ext cx="1775777" cy="2980266"/>
        </a:xfrm>
        <a:prstGeom prst="round2SameRect">
          <a:avLst>
            <a:gd name="adj1" fmla="val 10500"/>
            <a:gd name="adj2" fmla="val 0"/>
          </a:avLst>
        </a:prstGeom>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endParaRPr lang="en-US" sz="3700" kern="1200"/>
        </a:p>
      </dsp:txBody>
      <dsp:txXfrm rot="10800000">
        <a:off x="2254044" y="2438400"/>
        <a:ext cx="1666555" cy="2925655"/>
      </dsp:txXfrm>
    </dsp:sp>
    <dsp:sp modelId="{270D7C77-83EB-446B-9AA6-B66C64FA2599}">
      <dsp:nvSpPr>
        <dsp:cNvPr id="0" name=""/>
        <dsp:cNvSpPr/>
      </dsp:nvSpPr>
      <dsp:spPr>
        <a:xfrm>
          <a:off x="4152788" y="325120"/>
          <a:ext cx="1775777" cy="1788160"/>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38FB9-DAD7-4D27-B67A-A641B77F726B}">
      <dsp:nvSpPr>
        <dsp:cNvPr id="0" name=""/>
        <dsp:cNvSpPr/>
      </dsp:nvSpPr>
      <dsp:spPr>
        <a:xfrm rot="10800000">
          <a:off x="4152788" y="2438400"/>
          <a:ext cx="177577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endParaRPr lang="en-US" sz="3700" kern="1200"/>
        </a:p>
      </dsp:txBody>
      <dsp:txXfrm rot="10800000">
        <a:off x="4207399" y="2438400"/>
        <a:ext cx="1666555" cy="2925655"/>
      </dsp:txXfrm>
    </dsp:sp>
    <dsp:sp modelId="{CFD0DEB1-FE31-4FA6-ADBE-6256DFD0765C}">
      <dsp:nvSpPr>
        <dsp:cNvPr id="0" name=""/>
        <dsp:cNvSpPr/>
      </dsp:nvSpPr>
      <dsp:spPr>
        <a:xfrm>
          <a:off x="6106144" y="325120"/>
          <a:ext cx="1775777" cy="1788160"/>
        </a:xfrm>
        <a:prstGeom prst="roundRect">
          <a:avLst>
            <a:gd name="adj" fmla="val 1000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C04A74-32D6-4156-801E-684159D1B122}">
      <dsp:nvSpPr>
        <dsp:cNvPr id="0" name=""/>
        <dsp:cNvSpPr/>
      </dsp:nvSpPr>
      <dsp:spPr>
        <a:xfrm rot="10800000">
          <a:off x="6106144" y="2438400"/>
          <a:ext cx="177577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a:p>
      </dsp:txBody>
      <dsp:txXfrm rot="10800000">
        <a:off x="6160755" y="2438400"/>
        <a:ext cx="1666555" cy="292565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8T15:30:23.636"/>
    </inkml:context>
    <inkml:brush xml:id="br0">
      <inkml:brushProperty name="width" value="0.05" units="cm"/>
      <inkml:brushProperty name="height" value="0.05" units="cm"/>
      <inkml:brushProperty name="color" value="#E71224"/>
    </inkml:brush>
  </inkml:definitions>
  <inkml:trace contextRef="#ctx0" brushRef="#br0">21752 11493 24575,'-1'-70'0,"-1"27"0,2 1 0,2 0 0,2 0 0,16-80 0,21-37 0,-8-1 0,-7-2 0,-7-1 0,-2-284 0,-21-2241 0,5 1538 0,-6 1072 0,-3 1 0,-4 0 0,-33-117 0,20 93 0,-42-160 0,-11 2 0,-222-491 0,244 628 0,6 14 0,-71-115 0,112 209 0,-282-420 0,161 266 0,-7 6 0,-6 6 0,-309-257 0,-197-43 0,353 284 0,163 99 0,3 6 0,-193-67 0,91 40 0,-298-96 0,-12 40 0,29 8 0,-668-227 0,975 318 0,-305-36 0,185 38 0,121 5 0,126 24 0,-2 4 0,-150-11 0,140 20 0,0-4 0,-102-26 0,0 1 0,-659-98 0,656 114 0,113 14 0,-86-18 0,57 0 0,-172-15 0,174 33 0,0-5 0,-115-27 0,145 22 0,0 4 0,-115-4 0,-166 17 0,137 3 0,-1756-4 0,1590-16 0,11-1 0,-365 18 0,463 18 0,142-6 0,-237 35 0,85-7 0,191-31 0,-317 42 0,166 5 0,8-2 0,-86-6 0,252-38 0,-46 5 0,-124-3 0,-273 6 0,-919-20 0,768 2 0,638 1 0,1 2 0,-1 2 0,1 0 0,1 3 0,-54 20 0,33-11 0,-47 16 0,-28 10 0,-153 32 0,232-64 0,1 2 0,1 3 0,0 1 0,-50 29 0,52-23-1365,10-4-5461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8T15:30:39.679"/>
    </inkml:context>
    <inkml:brush xml:id="br0">
      <inkml:brushProperty name="width" value="0.05" units="cm"/>
      <inkml:brushProperty name="height" value="0.05" units="cm"/>
      <inkml:brushProperty name="color" value="#E71224"/>
    </inkml:brush>
  </inkml:definitions>
  <inkml:trace contextRef="#ctx0" brushRef="#br0">0 369 24575,'5'0'0,"-1"-1"0,0 0 0,0-1 0,0 1 0,0-1 0,0 1 0,0-1 0,-1 0 0,1-1 0,0 1 0,-1-1 0,0 0 0,0 1 0,1-1 0,2-4 0,39-52 0,-23 21 0,-3 6 0,28-37 0,-40 61 0,-1 0 0,1 1 0,1 0 0,-1 0 0,1 0 0,1 1 0,-1 0 0,1 0 0,12-5 0,-3 2 0,-14 6 0,1 1 0,0-1 0,0 1 0,1 0 0,-1 0 0,6-1 0,-10 3 0,0 0 0,0 0 0,0 0 0,0 0 0,0 0 0,0 0 0,0 0 0,0 1 0,0-1 0,1 0 0,-1 1 0,0-1 0,0 0 0,-1 1 0,1-1 0,0 1 0,0 0 0,0-1 0,0 1 0,0 0 0,-1 0 0,1-1 0,0 1 0,0 0 0,-1 0 0,1 0 0,-1 0 0,1 0 0,-1 0 0,1 0 0,-1 0 0,0 0 0,1 0 0,-1 0 0,0 0 0,0 2 0,4 25 0,-1 0 0,-1 0 0,-1 1 0,-6 47 0,0 3 0,7-24 0,0-39 0,-2 1 0,1 0 0,-2 0 0,0-1 0,-1 1 0,-6 21 0,7-36 0,0 0 0,0 0 0,0 0 0,0-1 0,0 1 0,0 0 0,-1-1 0,1 1 0,-1-1 0,1 1 0,-1-1 0,1 0 0,-1 0 0,0 0 0,1 0 0,-1 0 0,0 0 0,0 0 0,0 0 0,0-1 0,0 1 0,0-1 0,0 1 0,0-1 0,0 0 0,0 0 0,0 0 0,0 0 0,0 0 0,0 0 0,0-1 0,0 1 0,0-1 0,0 1 0,0-1 0,0 0 0,-3-1 0,-10-4 0,0-1 0,0-1 0,-22-15 0,22 14 0,-56-21 0,60 27 0,0-1 0,0 0 0,0-1 0,1 0 0,0-1 0,-18-12 0,27 17 0,0 1 0,0-1 0,0 0 0,0 0 0,0 1 0,1-1 0,-1 0 0,0 0 0,0 0 0,1 0 0,-1 0 0,0 0 0,1 0 0,-1 0 0,1 0 0,-1-1 0,1 1 0,0 0 0,-1 0 0,1 0 0,0 0 0,0-1 0,0 1 0,0 0 0,0-2 0,1 1 0,0 1 0,0 0 0,0 0 0,0 0 0,0 0 0,0 0 0,0 0 0,0 0 0,0 0 0,1 1 0,-1-1 0,0 0 0,1 1 0,-1-1 0,0 1 0,1-1 0,1 0 0,10-1 0,-1-1 0,0 2 0,20-1 0,-4 1 0,54 0 0,-77 1 0,0 0 0,-1 1 0,1 0 0,0-1 0,-1 2 0,0-1 0,1 0 0,-1 1 0,0 0 0,1 0 0,-1 0 0,0 1 0,5 3 0,-9-5 0,1-1 0,-1 1 0,1-1 0,-1 1 0,1 0 0,-1-1 0,0 1 0,1 0 0,-1-1 0,0 1 0,0 0 0,0-1 0,1 1 0,-1 0 0,0 0 0,0-1 0,0 1 0,0 0 0,0 0 0,0-1 0,0 1 0,-1 0 0,1-1 0,0 1 0,0 0 0,0 0 0,-1-1 0,1 1 0,0 0 0,-1-1 0,1 1 0,-1-1 0,1 1 0,-1 0 0,1-1 0,-1 1 0,1-1 0,-2 1 0,-29 22 0,15-12 0,-12 26 0,25-33 0,0 1 0,1-1 0,-2 0 0,1 0 0,0 0 0,-1 0 0,0 0 0,0-1 0,-8 6 0,11-9 0,-1 1 0,0-1 0,1 0 0,-1 0 0,0-1 0,1 1 0,-1 0 0,0 0 0,1-1 0,-1 1 0,0-1 0,1 0 0,-1 1 0,1-1 0,-1 0 0,1 0 0,-1 0 0,1 0 0,0 0 0,-1 0 0,1 0 0,0 0 0,0-1 0,0 1 0,0 0 0,0-1 0,-1-2 0,-24-44 0,22 40 0,1-1 0,1 0 0,0 0 0,0 0 0,0-1 0,1 1 0,1 0 0,0-1 0,0 1 0,0 0 0,1-1 0,1 1 0,0 0 0,0 0 0,1 0 0,0 0 0,0 0 0,1 1 0,0-1 0,0 1 0,1 0 0,1 0 0,6-8 0,-3 5 0,-1 0 0,-1-1 0,0 0 0,0 0 0,5-15 0,16-29 0,-27 55 0,-1 0 0,1 0 0,0 0 0,-1 0 0,1 0 0,0 0 0,-1 0 0,1 1 0,0-1 0,0 0 0,0 0 0,0 0 0,0 1 0,-1-1 0,2 0 0,-1 1 0,0-1 0,0 1 0,1-1 0,-1 1 0,-1 1 0,1-1 0,0 0 0,-1 1 0,0-1 0,1 0 0,-1 1 0,1-1 0,-1 1 0,1-1 0,-1 1 0,0-1 0,1 1 0,-1-1 0,0 1 0,1-1 0,-1 1 0,0-1 0,0 1 0,0-1 0,0 1 0,1 0 0,-1-1 0,0 1 0,0 0 0,0 47 0,-9-12 0,-18 51 0,6-25 0,18-155 0,3 88 0,1 1 0,0 0 0,0-1 0,0 1 0,1 0 0,-1 0 0,1 0 0,0 0 0,0 0 0,1 1 0,-1-1 0,1 1 0,0-1 0,0 1 0,3-3 0,-5 5 0,0 0 0,0 1 0,0-1 0,0 0 0,0 1 0,0-1 0,0 1 0,0-1 0,0 1 0,0 0 0,0 0 0,0-1 0,1 1 0,-1 0 0,0 0 0,0 0 0,0 0 0,0 0 0,0 0 0,0 0 0,1 1 0,1 0 0,-1 0 0,-1 0 0,1 0 0,0 1 0,0-1 0,-1 1 0,1 0 0,-1-1 0,0 1 0,1 0 0,-1 0 0,0 0 0,0 0 0,0 0 0,0 0 0,-1 0 0,2 3 0,2 9 0,-1 0 0,0 0 0,-1 1 0,0-1 0,-1 0 0,-1 1 0,0-1 0,-1 1 0,-5 25 0,6-39 0,0 0 0,0 0 0,0-1 0,0 1 0,0 0 0,-1 0 0,1 0 0,0 0 0,-1 0 0,1 0 0,-1 0 0,1 0 0,-1-1 0,1 1 0,-1 0 0,1 0 0,-1-1 0,0 1 0,1 0 0,-1-1 0,0 1 0,-1 0 0,-7-15 0,1-35 0,7 36 0,-2-9 0,1-1 0,2 1 0,0-1 0,1 1 0,2-1 0,0 1 0,7-26 0,-4 37 0,-1 12 0,1 22 0,-2 36 0,-4-9 0,-2 120 0,2-167 0,-1 0 0,1 0 0,-1 0 0,1 0 0,-1 0 0,0 0 0,0 0 0,0 0 0,0 0 0,-1 0 0,0 0 0,1 0 0,-1-1 0,0 1 0,0-1 0,0 1 0,0-1 0,-1 0 0,1 0 0,-1 0 0,1 0 0,-1 0 0,0-1 0,1 1 0,-1-1 0,0 0 0,0 0 0,0 0 0,0 0 0,0 0 0,0 0 0,-1-1 0,1 0 0,0 0 0,0 1 0,0-2 0,0 1 0,-1 0 0,1-1 0,0 1 0,0-1 0,0 0 0,0 0 0,0 0 0,0-1 0,0 1 0,1-1 0,-1 1 0,-3-3 0,6 1 0,-1 1 0,1-1 0,0 1 0,0 0 0,0-1 0,0 1 0,0-1 0,1 1 0,-1-1 0,1 1 0,-1 0 0,1 0 0,0-1 0,0 1 0,0 0 0,2-4 0,2-6 0,-4 6 0,1 0 0,0 0 0,1 0 0,0 0 0,-1 0 0,2 1 0,-1-1 0,1 1 0,4-5 0,-7 9 0,-1 0 0,1 0 0,0 0 0,0 1 0,0-1 0,1 0 0,-1 1 0,0-1 0,0 0 0,0 1 0,0 0 0,1-1 0,-1 1 0,0 0 0,0-1 0,1 1 0,-1 0 0,0 0 0,0 0 0,2 0 0,-1 1 0,0-1 0,0 1 0,0 0 0,0 0 0,0 0 0,-1 0 0,1 1 0,0-1 0,-1 0 0,1 1 0,-1-1 0,1 1 0,-1 0 0,0-1 0,1 1 0,0 3 0,3 2 0,0 1 0,-1-1 0,0 1 0,-1 0 0,1 1 0,-2-1 0,4 17 0,-5-23 0,-1 1 0,0-1 0,0 0 0,1 1 0,-2-1 0,1 1 0,0-1 0,-1 1 0,1-1 0,-1 1 0,1-1 0,-1 0 0,0 1 0,0-1 0,0 0 0,-1 0 0,1 0 0,0 0 0,-1 0 0,1 0 0,-1 0 0,0 0 0,0-1 0,1 1 0,-1 0 0,0-1 0,0 0 0,-1 1 0,1-1 0,0 0 0,-4 1 0,5-2 0,0 0 0,1 0 0,-1 0 0,0 1 0,1-1 0,-1 0 0,0 0 0,1 0 0,-1 0 0,0 1 0,1-1 0,-1 0 0,1 1 0,-1-1 0,0 1 0,1-1 0,-1 0 0,1 1 0,-1-1 0,1 1 0,0-1 0,-1 1 0,1 0 0,-1-1 0,1 1 0,0-1 0,0 1 0,-1 0 0,1-1 0,0 1 0,0 0 0,0-1 0,0 1 0,-1 0 0,1-1 0,0 2 0,2-1 0,-1 1 0,1 0 0,0 0 0,-1-1 0,1 1 0,0-1 0,0 0 0,0 1 0,0-1 0,4 2 0,-5-3 0,0 1 0,0 0 0,0-1 0,0 1 0,0-1 0,0 1 0,0-1 0,0 0 0,0 1 0,0-1 0,0 0 0,0 0 0,1 0 0,-1 0 0,0 0 0,0 0 0,0 0 0,0 0 0,0 0 0,0 0 0,0-1 0,1 1 0,-1 0 0,0-1 0,0 1 0,0-1 0,0 1 0,0-1 0,-1 0 0,1 1 0,0-1 0,0 0 0,0 0 0,0 1 0,-1-1 0,1 0 0,0 0 0,-1 0 0,1 0 0,-1 0 0,1 0 0,0-2 0,2-5 0,-1-1 0,0 1 0,0-1 0,0-14 0,1 2 0,21-79 0,-14 66 0,-2-1 0,6-56 0,-13-85 0,-17 405 0,-1 35 0,18-244 0,0-15 0,-1 0 0,1 1 0,-1-1 0,0 1 0,0-1 0,-1 1 0,1-1 0,-1 0 0,0 1 0,-1-1 0,1 0 0,-1 0 0,-4 8 0,6-13 0,-1-1 0,1 1 0,-1 0 0,1 0 0,-1 0 0,1 0 0,-1-1 0,1 1 0,-1 0 0,1-1 0,-1 1 0,1 0 0,0-1 0,-1 1 0,1 0 0,0-1 0,-1 1 0,1-1 0,0 1 0,-1-1 0,1 1 0,0 0 0,0-1 0,0 1 0,0-1 0,-1 1 0,1-1 0,0 1 0,0-1 0,0 0 0,0 1 0,0-1 0,0 1 0,0-1 0,0 0 0,-5-28 0,4 27 0,0-8 9,-1 1-1,-1 0 1,0 0-1,0 0 1,-1 1 0,1-1-1,-2 1 1,0 0-1,0 0 1,0 0-1,-1 1 1,0 0-1,-13-13 1,7 11-195,0 0 1,-1 1-1,0 0 0,-1 1 1,1 0-1,-1 1 1,-28-7-1,10 4-6640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8T15:31:06.421"/>
    </inkml:context>
    <inkml:brush xml:id="br0">
      <inkml:brushProperty name="width" value="0.05" units="cm"/>
      <inkml:brushProperty name="height" value="0.05" units="cm"/>
      <inkml:brushProperty name="color" value="#E71224"/>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13BA6-06F9-4E84-AFC7-35936BD50AD2}" type="datetimeFigureOut">
              <a:rPr lang="en-US" smtClean="0"/>
              <a:t>9/13/22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US" dirty="0"/>
              <a:t>`</a:t>
            </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F510-85A8-4D49-A8FB-45E373790594}" type="slidenum">
              <a:rPr lang="en-US" smtClean="0"/>
              <a:t>‹#›</a:t>
            </a:fld>
            <a:endParaRPr lang="en-US"/>
          </a:p>
        </p:txBody>
      </p:sp>
    </p:spTree>
    <p:extLst>
      <p:ext uri="{BB962C8B-B14F-4D97-AF65-F5344CB8AC3E}">
        <p14:creationId xmlns:p14="http://schemas.microsoft.com/office/powerpoint/2010/main" val="74018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Jenny Walton, and I will explain the vision, strategy and executional plan we have at Harvestplus on digital tools and technologies for commercialization and scale. </a:t>
            </a:r>
          </a:p>
        </p:txBody>
      </p:sp>
      <p:sp>
        <p:nvSpPr>
          <p:cNvPr id="4" name="Slide Number Placeholder 3"/>
          <p:cNvSpPr>
            <a:spLocks noGrp="1"/>
          </p:cNvSpPr>
          <p:nvPr>
            <p:ph type="sldNum" sz="quarter" idx="5"/>
          </p:nvPr>
        </p:nvSpPr>
        <p:spPr/>
        <p:txBody>
          <a:bodyPr/>
          <a:lstStyle/>
          <a:p>
            <a:fld id="{103AF510-85A8-4D49-A8FB-45E373790594}" type="slidenum">
              <a:rPr lang="en-US" smtClean="0"/>
              <a:t>1</a:t>
            </a:fld>
            <a:endParaRPr lang="en-US"/>
          </a:p>
        </p:txBody>
      </p:sp>
    </p:spTree>
    <p:extLst>
      <p:ext uri="{BB962C8B-B14F-4D97-AF65-F5344CB8AC3E}">
        <p14:creationId xmlns:p14="http://schemas.microsoft.com/office/powerpoint/2010/main" val="395556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this work in 2018, before covid, where most of this was conceptual and meetings and conversations with high energy, innovative tech start-ups – Covid forced us to act quickly as we could no longer reached our beneficiaries as easily – we had to deliver our program in a non-contact environment and I’m proud and happy to say we did it.</a:t>
            </a:r>
          </a:p>
        </p:txBody>
      </p:sp>
      <p:sp>
        <p:nvSpPr>
          <p:cNvPr id="4" name="Slide Number Placeholder 3"/>
          <p:cNvSpPr>
            <a:spLocks noGrp="1"/>
          </p:cNvSpPr>
          <p:nvPr>
            <p:ph type="sldNum" sz="quarter" idx="5"/>
          </p:nvPr>
        </p:nvSpPr>
        <p:spPr/>
        <p:txBody>
          <a:bodyPr/>
          <a:lstStyle/>
          <a:p>
            <a:fld id="{103AF510-85A8-4D49-A8FB-45E373790594}" type="slidenum">
              <a:rPr lang="en-US" smtClean="0"/>
              <a:t>2</a:t>
            </a:fld>
            <a:endParaRPr lang="en-US"/>
          </a:p>
        </p:txBody>
      </p:sp>
    </p:spTree>
    <p:extLst>
      <p:ext uri="{BB962C8B-B14F-4D97-AF65-F5344CB8AC3E}">
        <p14:creationId xmlns:p14="http://schemas.microsoft.com/office/powerpoint/2010/main" val="335971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are looking at here is digital transformation of staple food supply chains – we need digital tools to scale as much as our beneficiaries need digital technologies to prosper, and not be left behind. </a:t>
            </a:r>
          </a:p>
          <a:p>
            <a:r>
              <a:rPr lang="en-US" dirty="0"/>
              <a:t>What we need is a Digital transformation of the supply chain AND enabling environment not just farming and primary production</a:t>
            </a:r>
          </a:p>
          <a:p>
            <a:endParaRPr lang="en-US" dirty="0"/>
          </a:p>
          <a:p>
            <a:r>
              <a:rPr lang="en-US" dirty="0"/>
              <a:t>From the very </a:t>
            </a:r>
            <a:r>
              <a:rPr lang="en-US" dirty="0" err="1"/>
              <a:t>beggining</a:t>
            </a:r>
            <a:r>
              <a:rPr lang="en-US" dirty="0"/>
              <a:t> we are working on Predictive modeling – what we hope will be a revolution for the biofortification priority index which will enable governments, donors and policy makers to make timely and specific actions that could avert crises, influence policy and government investments in tackling malnutrition </a:t>
            </a:r>
          </a:p>
          <a:p>
            <a:endParaRPr lang="en-US" dirty="0"/>
          </a:p>
          <a:p>
            <a:r>
              <a:rPr lang="en-US" dirty="0"/>
              <a:t>Seed production and digitation of seed production and sales, to monitor market changes, make predictions on yield, support businesses to be efficient and globally competitive and also create the foundation for the traceability system</a:t>
            </a:r>
          </a:p>
          <a:p>
            <a:endParaRPr lang="en-US" dirty="0"/>
          </a:p>
          <a:p>
            <a:r>
              <a:rPr lang="en-US" dirty="0"/>
              <a:t>For farming – we know that digital extension can improve productivity and yield – for wheat crops anywhere between 10 and 25% has been reported and even with our own experience’s farmers in receipt of digital extension have reported increases in income – this is because of improved access to better seeds, training - we will hear from </a:t>
            </a:r>
            <a:r>
              <a:rPr lang="en-US" dirty="0" err="1"/>
              <a:t>PXD</a:t>
            </a:r>
            <a:r>
              <a:rPr lang="en-US" dirty="0"/>
              <a:t> about one of the HarvestPlus experiences to date – we will invest in digital extension in all of our delivery programs going forward</a:t>
            </a:r>
          </a:p>
          <a:p>
            <a:endParaRPr lang="en-US" dirty="0"/>
          </a:p>
          <a:p>
            <a:r>
              <a:rPr lang="en-US" dirty="0"/>
              <a:t>Digital platforms for farmers, with partners such as Cropin, </a:t>
            </a:r>
            <a:r>
              <a:rPr lang="en-US" dirty="0" err="1"/>
              <a:t>eprod</a:t>
            </a:r>
            <a:r>
              <a:rPr lang="en-US" dirty="0"/>
              <a:t> and </a:t>
            </a:r>
            <a:r>
              <a:rPr lang="en-US" dirty="0" err="1"/>
              <a:t>BiofrortX</a:t>
            </a:r>
            <a:r>
              <a:rPr lang="en-US" dirty="0"/>
              <a:t> will enable farmers to have access to inputs and markets</a:t>
            </a:r>
          </a:p>
          <a:p>
            <a:endParaRPr lang="en-US" dirty="0"/>
          </a:p>
          <a:p>
            <a:r>
              <a:rPr lang="en-US" dirty="0"/>
              <a:t>We need new ideas on data collection for production and remote sensing could replace farmer surveys and provide more accurate data </a:t>
            </a:r>
          </a:p>
          <a:p>
            <a:endParaRPr lang="en-US" dirty="0"/>
          </a:p>
          <a:p>
            <a:r>
              <a:rPr lang="en-US" dirty="0"/>
              <a:t>Aggregation can also be digitized in terms of monitoring offtake volumes but also connecting the marketplace through digital marketplaces</a:t>
            </a:r>
          </a:p>
          <a:p>
            <a:endParaRPr lang="en-US" dirty="0"/>
          </a:p>
          <a:p>
            <a:r>
              <a:rPr lang="en-US" dirty="0"/>
              <a:t>When it comes to food production, we can support businesses with digital quality management systems and traceability systems that will reduce the risk of food safety incidents and create efficiencies and higher quality products and also prepare the food industry for forthcoming regulations where traceability systems are mandatory</a:t>
            </a:r>
          </a:p>
          <a:p>
            <a:endParaRPr lang="en-US" dirty="0"/>
          </a:p>
          <a:p>
            <a:r>
              <a:rPr lang="en-US" dirty="0"/>
              <a:t>For retailing and marketing – Digital communication plans are more cost effective but also more effective – reaching consumers with awareness campaigns and product promotional messages</a:t>
            </a:r>
          </a:p>
          <a:p>
            <a:r>
              <a:rPr lang="en-US" dirty="0"/>
              <a:t>Once we have a traceable </a:t>
            </a:r>
            <a:r>
              <a:rPr lang="en-US" dirty="0" err="1"/>
              <a:t>supplychain</a:t>
            </a:r>
            <a:r>
              <a:rPr lang="en-US" dirty="0"/>
              <a:t> we can certify that businesses are using genuine biofortified goods with a logo to signpost to consumers a better product to buy for their families</a:t>
            </a:r>
          </a:p>
          <a:p>
            <a:endParaRPr lang="en-US" dirty="0"/>
          </a:p>
          <a:p>
            <a:r>
              <a:rPr lang="en-US" dirty="0"/>
              <a:t>Not to mention the possibilities with data that feed back into the predictive model – but I will come back to data shortly</a:t>
            </a:r>
          </a:p>
          <a:p>
            <a:endParaRPr lang="en-US" dirty="0"/>
          </a:p>
          <a:p>
            <a:endParaRPr lang="en-US" dirty="0"/>
          </a:p>
        </p:txBody>
      </p:sp>
      <p:sp>
        <p:nvSpPr>
          <p:cNvPr id="4" name="Slide Number Placeholder 3"/>
          <p:cNvSpPr>
            <a:spLocks noGrp="1"/>
          </p:cNvSpPr>
          <p:nvPr>
            <p:ph type="sldNum" sz="quarter" idx="5"/>
          </p:nvPr>
        </p:nvSpPr>
        <p:spPr/>
        <p:txBody>
          <a:bodyPr/>
          <a:lstStyle/>
          <a:p>
            <a:fld id="{A368C120-74BC-489E-ABF5-0DBF2DC27C0C}" type="slidenum">
              <a:rPr lang="en-US" smtClean="0"/>
              <a:t>3</a:t>
            </a:fld>
            <a:endParaRPr lang="en-US" dirty="0"/>
          </a:p>
        </p:txBody>
      </p:sp>
    </p:spTree>
    <p:extLst>
      <p:ext uri="{BB962C8B-B14F-4D97-AF65-F5344CB8AC3E}">
        <p14:creationId xmlns:p14="http://schemas.microsoft.com/office/powerpoint/2010/main" val="318817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highlight 2 digital opportunities here as they are not covered by the guests we have today and the first on Digital marketing and demand creation – we talk about demand creation but for biofortification we have to be more specific as there are so many steps to ignite demand it is not one big exercise – what we have learned is that we need a bespoke and individual value propositions for everyone in the value chain.  Specialist agency partners who work with the target audience and media preferences </a:t>
            </a:r>
          </a:p>
          <a:p>
            <a:endParaRPr lang="en-US" dirty="0"/>
          </a:p>
          <a:p>
            <a:r>
              <a:rPr lang="en-US" dirty="0"/>
              <a:t>We create demand for seeds from farmers</a:t>
            </a:r>
          </a:p>
          <a:p>
            <a:r>
              <a:rPr lang="en-US" dirty="0"/>
              <a:t>We create demand for grain or crops from the aggregators</a:t>
            </a:r>
          </a:p>
          <a:p>
            <a:r>
              <a:rPr lang="en-US" dirty="0"/>
              <a:t>We create demand from food processors</a:t>
            </a:r>
          </a:p>
          <a:p>
            <a:r>
              <a:rPr lang="en-US" dirty="0"/>
              <a:t>We create demand from consumers &amp; provide training and awareness on the dangers of malnutrition – 2 very separate activities </a:t>
            </a:r>
          </a:p>
          <a:p>
            <a:endParaRPr lang="en-US" dirty="0"/>
          </a:p>
          <a:p>
            <a:r>
              <a:rPr lang="en-US" dirty="0"/>
              <a:t>We will do this in a digital format going forward – even farm radio is going digital </a:t>
            </a:r>
          </a:p>
          <a:p>
            <a:endParaRPr lang="en-US" dirty="0"/>
          </a:p>
          <a:p>
            <a:r>
              <a:rPr lang="en-US" dirty="0"/>
              <a:t>The cost of reach is cents – across multiple platforms – even tick </a:t>
            </a:r>
            <a:r>
              <a:rPr lang="en-US" dirty="0" err="1"/>
              <a:t>tok</a:t>
            </a:r>
            <a:r>
              <a:rPr lang="en-US" dirty="0"/>
              <a:t> </a:t>
            </a:r>
          </a:p>
          <a:p>
            <a:endParaRPr lang="en-US" dirty="0"/>
          </a:p>
          <a:p>
            <a:r>
              <a:rPr lang="en-US" dirty="0"/>
              <a:t>Remember that HarvestPlus has access to nearly 70 million consumers and farming household we can use that reach more efficiently and cross functionally with other interventions </a:t>
            </a:r>
          </a:p>
          <a:p>
            <a:endParaRPr lang="en-US" dirty="0"/>
          </a:p>
        </p:txBody>
      </p:sp>
      <p:sp>
        <p:nvSpPr>
          <p:cNvPr id="4" name="Slide Number Placeholder 3"/>
          <p:cNvSpPr>
            <a:spLocks noGrp="1"/>
          </p:cNvSpPr>
          <p:nvPr>
            <p:ph type="sldNum" sz="quarter" idx="5"/>
          </p:nvPr>
        </p:nvSpPr>
        <p:spPr/>
        <p:txBody>
          <a:bodyPr/>
          <a:lstStyle/>
          <a:p>
            <a:fld id="{103AF510-85A8-4D49-A8FB-45E373790594}" type="slidenum">
              <a:rPr lang="en-US" smtClean="0"/>
              <a:t>4</a:t>
            </a:fld>
            <a:endParaRPr lang="en-US"/>
          </a:p>
        </p:txBody>
      </p:sp>
    </p:spTree>
    <p:extLst>
      <p:ext uri="{BB962C8B-B14F-4D97-AF65-F5344CB8AC3E}">
        <p14:creationId xmlns:p14="http://schemas.microsoft.com/office/powerpoint/2010/main" val="396765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to traceability – When we started our scaling and commercialization strategy in earnest 5 years ago, research with 250 businesses highlighted the major barriers to scale</a:t>
            </a:r>
          </a:p>
          <a:p>
            <a:r>
              <a:rPr lang="en-US" dirty="0"/>
              <a:t>Lack of clear value proposition – using stakeholder research and expertise in market, consumer and business research we discovered and documented the value for all of our stakeholders. </a:t>
            </a:r>
          </a:p>
          <a:p>
            <a:r>
              <a:rPr lang="en-US" dirty="0"/>
              <a:t>We found issues and gaps with standards in the value chain so we identified the current regulations, filled gaps with commercial standards and we train and equip procurers – until we fixed the regulatory issue we couldn’t tackle the final hurdle is traceability.  </a:t>
            </a:r>
          </a:p>
          <a:p>
            <a:endParaRPr lang="en-US" dirty="0"/>
          </a:p>
          <a:p>
            <a:r>
              <a:rPr lang="en-US" dirty="0"/>
              <a:t>Traceability is a critical tool for everyone in the chain – the end consumers so they know where and when their food came from BUT for businesses it essential, they track their inputs and outputs to avoid food safety risks, minimize incidents, ensure high quality, and efficiencies in production – it can also help with product pricing and cost saving initiatives when businesses have an accurate handle on what is coming in and what is going out of their businesses. </a:t>
            </a:r>
          </a:p>
          <a:p>
            <a:endParaRPr lang="en-US" dirty="0"/>
          </a:p>
          <a:p>
            <a:r>
              <a:rPr lang="en-US" dirty="0"/>
              <a:t>SMEs need traceability as it becomes a legal requirement but the better way to work with businesses is showing the rewards of traceability, not the risks of NOT having it </a:t>
            </a:r>
          </a:p>
          <a:p>
            <a:endParaRPr lang="en-US" dirty="0"/>
          </a:p>
          <a:p>
            <a:r>
              <a:rPr lang="en-US" dirty="0"/>
              <a:t>Large businesses, in private sectors but also food procurement such as school feeding or world food program – a consistent, high volume, high quality and traceability supply is essential</a:t>
            </a:r>
          </a:p>
          <a:p>
            <a:endParaRPr lang="en-US" dirty="0"/>
          </a:p>
          <a:p>
            <a:r>
              <a:rPr lang="en-US" dirty="0"/>
              <a:t>The thing about traceability is that many of the countries and value chains we are working in there is ZERO traceability, not even a paper record – maybe relying on someone’s memory of where they bought seeds or who they sold the off take to – we have a job to do to train businesses about the value and important of traceability and go directly to a digital process – we will leapfrog the paper phase</a:t>
            </a:r>
          </a:p>
          <a:p>
            <a:r>
              <a:rPr lang="en-US" dirty="0"/>
              <a:t>So many opportunities</a:t>
            </a:r>
          </a:p>
          <a:p>
            <a:r>
              <a:rPr lang="en-US" dirty="0"/>
              <a:t>Block chain – we have partners on standby, especially Nigeria where we can see a route through for low cost data.  We are now working with Food Portal, a simple yet very powerful tool which is easy to use and there are many others out there in the countries where we operate. </a:t>
            </a:r>
          </a:p>
          <a:p>
            <a:endParaRPr lang="en-US" dirty="0"/>
          </a:p>
          <a:p>
            <a:endParaRPr lang="en-US" dirty="0"/>
          </a:p>
        </p:txBody>
      </p:sp>
      <p:sp>
        <p:nvSpPr>
          <p:cNvPr id="4" name="Slide Number Placeholder 3"/>
          <p:cNvSpPr>
            <a:spLocks noGrp="1"/>
          </p:cNvSpPr>
          <p:nvPr>
            <p:ph type="sldNum" sz="quarter" idx="5"/>
          </p:nvPr>
        </p:nvSpPr>
        <p:spPr/>
        <p:txBody>
          <a:bodyPr/>
          <a:lstStyle/>
          <a:p>
            <a:fld id="{103AF510-85A8-4D49-A8FB-45E373790594}" type="slidenum">
              <a:rPr lang="en-US" smtClean="0"/>
              <a:t>5</a:t>
            </a:fld>
            <a:endParaRPr lang="en-US"/>
          </a:p>
        </p:txBody>
      </p:sp>
    </p:spTree>
    <p:extLst>
      <p:ext uri="{BB962C8B-B14F-4D97-AF65-F5344CB8AC3E}">
        <p14:creationId xmlns:p14="http://schemas.microsoft.com/office/powerpoint/2010/main" val="309555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 the possibilities here are exciting –  We are working towards collection of live data through the digital systems and platforms – imagine if we could track seed sales, growth rates, grain trade and food sales on a daily basis </a:t>
            </a:r>
          </a:p>
          <a:p>
            <a:endParaRPr lang="en-US" dirty="0"/>
          </a:p>
          <a:p>
            <a:r>
              <a:rPr lang="en-US" dirty="0"/>
              <a:t>building on our giant repository of data, the live data we collect in in future will be ploughed into cloud based information repositories that can then predict the future, predict the impact, predict the impact of food shocks or crisis – assist donors, governments and policy makers where to direct their investments  </a:t>
            </a:r>
          </a:p>
          <a:p>
            <a:endParaRPr lang="en-US" dirty="0"/>
          </a:p>
          <a:p>
            <a:r>
              <a:rPr lang="en-US" dirty="0"/>
              <a:t>Digitization is not just about farmer platforms </a:t>
            </a:r>
          </a:p>
          <a:p>
            <a:endParaRPr lang="en-US" dirty="0"/>
          </a:p>
        </p:txBody>
      </p:sp>
      <p:sp>
        <p:nvSpPr>
          <p:cNvPr id="4" name="Slide Number Placeholder 3"/>
          <p:cNvSpPr>
            <a:spLocks noGrp="1"/>
          </p:cNvSpPr>
          <p:nvPr>
            <p:ph type="sldNum" sz="quarter" idx="5"/>
          </p:nvPr>
        </p:nvSpPr>
        <p:spPr/>
        <p:txBody>
          <a:bodyPr/>
          <a:lstStyle/>
          <a:p>
            <a:fld id="{103AF510-85A8-4D49-A8FB-45E373790594}" type="slidenum">
              <a:rPr lang="en-US" smtClean="0"/>
              <a:t>6</a:t>
            </a:fld>
            <a:endParaRPr lang="en-US"/>
          </a:p>
        </p:txBody>
      </p:sp>
    </p:spTree>
    <p:extLst>
      <p:ext uri="{BB962C8B-B14F-4D97-AF65-F5344CB8AC3E}">
        <p14:creationId xmlns:p14="http://schemas.microsoft.com/office/powerpoint/2010/main" val="102773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mitigation</a:t>
            </a:r>
          </a:p>
          <a:p>
            <a:endParaRPr lang="en-US" dirty="0"/>
          </a:p>
          <a:p>
            <a:r>
              <a:rPr lang="en-US" dirty="0"/>
              <a:t>The biggest risk is the digital divide but we are in the unique position to bridge that divide as our primary beneficiaries are the low income, rural populations – women will be targeted as a priority as we know in many countries, particularly Pakistan women are less likely to have a mobile phone or use the internet</a:t>
            </a:r>
          </a:p>
          <a:p>
            <a:r>
              <a:rPr lang="en-US" dirty="0"/>
              <a:t>Sustainability – someone has to pay and we are establishing mechanism where users / farmers pay for their own access through increased products – digital extension can be funded by the private sector input companies and food producers will market their own affordable, nutritious foods – we are just the catalyst</a:t>
            </a:r>
          </a:p>
          <a:p>
            <a:endParaRPr lang="en-US" dirty="0"/>
          </a:p>
          <a:p>
            <a:r>
              <a:rPr lang="en-US" dirty="0"/>
              <a:t>Data governance = we will learn the country laws and train our people and employ more experts to ensure we are doing the right thing   - we will ensure the users can opt in or out as they want to and protect their data</a:t>
            </a:r>
          </a:p>
          <a:p>
            <a:endParaRPr lang="en-US" dirty="0"/>
          </a:p>
          <a:p>
            <a:r>
              <a:rPr lang="en-US" dirty="0"/>
              <a:t>Competition – we have brought some of our closest partners here today where we are working together but we are not exclusive, we search the markets and work through competitive open procurement and ensure the users / beneficiaries have options – our partners know this and work hard to offer the best prices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03AF510-85A8-4D49-A8FB-45E373790594}" type="slidenum">
              <a:rPr lang="en-US" smtClean="0"/>
              <a:t>7</a:t>
            </a:fld>
            <a:endParaRPr lang="en-US"/>
          </a:p>
        </p:txBody>
      </p:sp>
    </p:spTree>
    <p:extLst>
      <p:ext uri="{BB962C8B-B14F-4D97-AF65-F5344CB8AC3E}">
        <p14:creationId xmlns:p14="http://schemas.microsoft.com/office/powerpoint/2010/main" val="253040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0.5 </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Summary and conclusions – to summarize – we have a wide range of digital implementation projects in most of our countries and delivery plans. We have concepts, proposals, ideas and budgets for many more – this is the future for HarvestPlus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a current reach of 70 million, lower income consumers, we will use our reach power to ensure the digital divide is closed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tell our story and we will report results – successes and no doubt failures a long the way – this is a calculated risk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Digitization is a critical tool to reach 1 billion consumers by 2030 and our beneficiaries need digital support – it’s a win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win</a:t>
            </a:r>
            <a:r>
              <a:rPr lang="en-US" sz="1800" dirty="0">
                <a:effectLst/>
                <a:latin typeface="Calibri" panose="020F0502020204030204" pitchFamily="34" charset="0"/>
                <a:ea typeface="Calibri" panose="020F0502020204030204" pitchFamily="34" charset="0"/>
                <a:cs typeface="Times New Roman" panose="02020603050405020304" pitchFamily="18" charset="0"/>
              </a:rPr>
              <a:t> situation </a:t>
            </a:r>
            <a:endParaRPr lang="en-US" dirty="0"/>
          </a:p>
        </p:txBody>
      </p:sp>
      <p:sp>
        <p:nvSpPr>
          <p:cNvPr id="4" name="Slide Number Placeholder 3"/>
          <p:cNvSpPr>
            <a:spLocks noGrp="1"/>
          </p:cNvSpPr>
          <p:nvPr>
            <p:ph type="sldNum" sz="quarter" idx="5"/>
          </p:nvPr>
        </p:nvSpPr>
        <p:spPr/>
        <p:txBody>
          <a:bodyPr/>
          <a:lstStyle/>
          <a:p>
            <a:fld id="{103AF510-85A8-4D49-A8FB-45E373790594}" type="slidenum">
              <a:rPr lang="en-US" smtClean="0"/>
              <a:t>8</a:t>
            </a:fld>
            <a:endParaRPr lang="en-US"/>
          </a:p>
        </p:txBody>
      </p:sp>
    </p:spTree>
    <p:extLst>
      <p:ext uri="{BB962C8B-B14F-4D97-AF65-F5344CB8AC3E}">
        <p14:creationId xmlns:p14="http://schemas.microsoft.com/office/powerpoint/2010/main" val="718144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D718D3B-3EA5-4E67-89AF-856E4799FE71}"/>
              </a:ext>
            </a:extLst>
          </p:cNvPr>
          <p:cNvSpPr txBox="1"/>
          <p:nvPr userDrawn="1"/>
        </p:nvSpPr>
        <p:spPr>
          <a:xfrm>
            <a:off x="607799" y="5839222"/>
            <a:ext cx="4257106" cy="523220"/>
          </a:xfrm>
          <a:prstGeom prst="rect">
            <a:avLst/>
          </a:prstGeom>
          <a:noFill/>
        </p:spPr>
        <p:txBody>
          <a:bodyPr wrap="square" rtlCol="0">
            <a:spAutoFit/>
          </a:bodyPr>
          <a:lstStyle/>
          <a:p>
            <a:r>
              <a:rPr lang="en-US" sz="2800" dirty="0">
                <a:solidFill>
                  <a:srgbClr val="004785"/>
                </a:solidFill>
                <a:latin typeface="Arial Black" panose="020B0A04020102020204" pitchFamily="34" charset="0"/>
              </a:rPr>
              <a:t>HarvestPlus.org</a:t>
            </a:r>
          </a:p>
        </p:txBody>
      </p:sp>
      <p:pic>
        <p:nvPicPr>
          <p:cNvPr id="7" name="Picture 9">
            <a:extLst>
              <a:ext uri="{FF2B5EF4-FFF2-40B4-BE49-F238E27FC236}">
                <a16:creationId xmlns:a16="http://schemas.microsoft.com/office/drawing/2014/main" id="{39B708B3-A2B0-31B0-BD34-D0B25246E9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881770" y="5454173"/>
            <a:ext cx="1132606" cy="96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icon&#10;&#10;Description automatically generated">
            <a:extLst>
              <a:ext uri="{FF2B5EF4-FFF2-40B4-BE49-F238E27FC236}">
                <a16:creationId xmlns:a16="http://schemas.microsoft.com/office/drawing/2014/main" id="{85E5EAD9-D5E1-3825-5F8A-9701CFD6938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18332" y="5255263"/>
            <a:ext cx="989295" cy="1167917"/>
          </a:xfrm>
          <a:prstGeom prst="rect">
            <a:avLst/>
          </a:prstGeom>
        </p:spPr>
      </p:pic>
      <p:sp>
        <p:nvSpPr>
          <p:cNvPr id="13" name="Rectangle 12">
            <a:extLst>
              <a:ext uri="{FF2B5EF4-FFF2-40B4-BE49-F238E27FC236}">
                <a16:creationId xmlns:a16="http://schemas.microsoft.com/office/drawing/2014/main" id="{1DA08AD4-802E-99F9-99BD-F8C24C56ECEB}"/>
              </a:ext>
            </a:extLst>
          </p:cNvPr>
          <p:cNvSpPr/>
          <p:nvPr userDrawn="1"/>
        </p:nvSpPr>
        <p:spPr>
          <a:xfrm>
            <a:off x="0" y="0"/>
            <a:ext cx="12192000" cy="4846321"/>
          </a:xfrm>
          <a:prstGeom prst="rect">
            <a:avLst/>
          </a:prstGeom>
          <a:solidFill>
            <a:srgbClr val="55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baby&#10;&#10;Description automatically generated">
            <a:extLst>
              <a:ext uri="{FF2B5EF4-FFF2-40B4-BE49-F238E27FC236}">
                <a16:creationId xmlns:a16="http://schemas.microsoft.com/office/drawing/2014/main" id="{BFDEA441-4D9A-23E9-E35E-EFB4F9813B5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5486400" cy="4846321"/>
          </a:xfrm>
          <a:prstGeom prst="rect">
            <a:avLst/>
          </a:prstGeom>
        </p:spPr>
      </p:pic>
      <p:pic>
        <p:nvPicPr>
          <p:cNvPr id="9" name="Picture 8">
            <a:extLst>
              <a:ext uri="{FF2B5EF4-FFF2-40B4-BE49-F238E27FC236}">
                <a16:creationId xmlns:a16="http://schemas.microsoft.com/office/drawing/2014/main" id="{206DF4CA-DDF5-414C-FB02-BBB4CB1C5FAB}"/>
              </a:ext>
            </a:extLst>
          </p:cNvPr>
          <p:cNvPicPr>
            <a:picLocks noChangeAspect="1"/>
          </p:cNvPicPr>
          <p:nvPr userDrawn="1"/>
        </p:nvPicPr>
        <p:blipFill>
          <a:blip r:embed="rId5">
            <a:alphaModFix amt="15000"/>
            <a:extLst>
              <a:ext uri="{28A0092B-C50C-407E-A947-70E740481C1C}">
                <a14:useLocalDpi xmlns:a14="http://schemas.microsoft.com/office/drawing/2010/main"/>
              </a:ext>
            </a:extLst>
          </a:blip>
          <a:stretch>
            <a:fillRect/>
          </a:stretch>
        </p:blipFill>
        <p:spPr>
          <a:xfrm>
            <a:off x="5917915" y="755430"/>
            <a:ext cx="5478154" cy="3537974"/>
          </a:xfrm>
          <a:prstGeom prst="rect">
            <a:avLst/>
          </a:prstGeom>
        </p:spPr>
      </p:pic>
    </p:spTree>
    <p:extLst>
      <p:ext uri="{BB962C8B-B14F-4D97-AF65-F5344CB8AC3E}">
        <p14:creationId xmlns:p14="http://schemas.microsoft.com/office/powerpoint/2010/main" val="14726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2D0D-7A40-4D40-B1C4-49B7672D9F15}"/>
              </a:ext>
            </a:extLst>
          </p:cNvPr>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76FDA3-4754-4D80-9E30-CD5CBC8DA0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E5E965-3281-49D2-B063-BE46B661DC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9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B830-85CD-4A43-ADCA-5B4E78C07D01}"/>
              </a:ext>
            </a:extLst>
          </p:cNvPr>
          <p:cNvSpPr>
            <a:spLocks noGrp="1"/>
          </p:cNvSpPr>
          <p:nvPr>
            <p:ph type="title"/>
          </p:nvPr>
        </p:nvSpPr>
        <p:spPr>
          <a:xfrm>
            <a:off x="839788" y="365125"/>
            <a:ext cx="10515600" cy="1325563"/>
          </a:xfrm>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5D1787F-6F64-4A79-8747-B2AB43EA7D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DF51A4-178E-4EB4-B3B3-50E4D98F87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324BBE-1163-4B6D-851C-52CC4A2A1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2EDAA3-EC9A-441F-B495-C50DF11BB5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8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D78850-676D-48EE-B627-74C08CC366DA}"/>
              </a:ext>
            </a:extLst>
          </p:cNvPr>
          <p:cNvSpPr txBox="1"/>
          <p:nvPr userDrawn="1"/>
        </p:nvSpPr>
        <p:spPr>
          <a:xfrm>
            <a:off x="607799" y="5839222"/>
            <a:ext cx="4257106" cy="523220"/>
          </a:xfrm>
          <a:prstGeom prst="rect">
            <a:avLst/>
          </a:prstGeom>
          <a:noFill/>
        </p:spPr>
        <p:txBody>
          <a:bodyPr wrap="square" rtlCol="0">
            <a:spAutoFit/>
          </a:bodyPr>
          <a:lstStyle/>
          <a:p>
            <a:r>
              <a:rPr lang="en-US" sz="2800" dirty="0">
                <a:solidFill>
                  <a:srgbClr val="004785"/>
                </a:solidFill>
                <a:latin typeface="Arial Black" panose="020B0A04020102020204" pitchFamily="34" charset="0"/>
              </a:rPr>
              <a:t>HarvestPlus.org</a:t>
            </a:r>
          </a:p>
        </p:txBody>
      </p:sp>
      <p:sp>
        <p:nvSpPr>
          <p:cNvPr id="8" name="Rectangle 7"/>
          <p:cNvSpPr/>
          <p:nvPr userDrawn="1"/>
        </p:nvSpPr>
        <p:spPr>
          <a:xfrm>
            <a:off x="0" y="0"/>
            <a:ext cx="12192000" cy="4846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4785"/>
                </a:solidFill>
              </a:ln>
            </a:endParaRP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79"/>
            <a:ext cx="5486400" cy="4851400"/>
          </a:xfrm>
          <a:prstGeom prst="rect">
            <a:avLst/>
          </a:prstGeom>
        </p:spPr>
      </p:pic>
      <p:pic>
        <p:nvPicPr>
          <p:cNvPr id="13" name="Picture 9">
            <a:extLst>
              <a:ext uri="{FF2B5EF4-FFF2-40B4-BE49-F238E27FC236}">
                <a16:creationId xmlns:a16="http://schemas.microsoft.com/office/drawing/2014/main" id="{7B94E081-13F1-22E4-AE1C-C0EEBAAD29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8881770" y="5454173"/>
            <a:ext cx="1132606" cy="96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go, icon&#10;&#10;Description automatically generated">
            <a:extLst>
              <a:ext uri="{FF2B5EF4-FFF2-40B4-BE49-F238E27FC236}">
                <a16:creationId xmlns:a16="http://schemas.microsoft.com/office/drawing/2014/main" id="{4FAA9A0F-0BE2-F568-7AC9-5F14A61DB78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18332" y="5255263"/>
            <a:ext cx="989295" cy="1167917"/>
          </a:xfrm>
          <a:prstGeom prst="rect">
            <a:avLst/>
          </a:prstGeom>
        </p:spPr>
      </p:pic>
      <p:pic>
        <p:nvPicPr>
          <p:cNvPr id="9" name="Picture 8">
            <a:extLst>
              <a:ext uri="{FF2B5EF4-FFF2-40B4-BE49-F238E27FC236}">
                <a16:creationId xmlns:a16="http://schemas.microsoft.com/office/drawing/2014/main" id="{7E26668D-F9E3-82CB-2262-14F072FC92C4}"/>
              </a:ext>
            </a:extLst>
          </p:cNvPr>
          <p:cNvPicPr>
            <a:picLocks noChangeAspect="1"/>
          </p:cNvPicPr>
          <p:nvPr userDrawn="1"/>
        </p:nvPicPr>
        <p:blipFill>
          <a:blip r:embed="rId5">
            <a:alphaModFix amt="15000"/>
            <a:extLst>
              <a:ext uri="{28A0092B-C50C-407E-A947-70E740481C1C}">
                <a14:useLocalDpi xmlns:a14="http://schemas.microsoft.com/office/drawing/2010/main"/>
              </a:ext>
            </a:extLst>
          </a:blip>
          <a:stretch>
            <a:fillRect/>
          </a:stretch>
        </p:blipFill>
        <p:spPr>
          <a:xfrm>
            <a:off x="5917915" y="755430"/>
            <a:ext cx="5478154" cy="3537974"/>
          </a:xfrm>
          <a:prstGeom prst="rect">
            <a:avLst/>
          </a:prstGeom>
        </p:spPr>
      </p:pic>
    </p:spTree>
    <p:extLst>
      <p:ext uri="{BB962C8B-B14F-4D97-AF65-F5344CB8AC3E}">
        <p14:creationId xmlns:p14="http://schemas.microsoft.com/office/powerpoint/2010/main" val="334212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A5DBD0-28AC-8D8A-7DFC-FEEA265D7C4F}"/>
              </a:ext>
            </a:extLst>
          </p:cNvPr>
          <p:cNvSpPr/>
          <p:nvPr userDrawn="1"/>
        </p:nvSpPr>
        <p:spPr>
          <a:xfrm>
            <a:off x="0" y="0"/>
            <a:ext cx="12192000" cy="4846321"/>
          </a:xfrm>
          <a:prstGeom prst="rect">
            <a:avLst/>
          </a:prstGeom>
          <a:solidFill>
            <a:srgbClr val="55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E6A2A4-6F28-4C51-A944-9A3CF7750D2C}"/>
              </a:ext>
            </a:extLst>
          </p:cNvPr>
          <p:cNvSpPr txBox="1"/>
          <p:nvPr userDrawn="1"/>
        </p:nvSpPr>
        <p:spPr>
          <a:xfrm>
            <a:off x="607799" y="5839222"/>
            <a:ext cx="4257106" cy="523220"/>
          </a:xfrm>
          <a:prstGeom prst="rect">
            <a:avLst/>
          </a:prstGeom>
          <a:noFill/>
        </p:spPr>
        <p:txBody>
          <a:bodyPr wrap="square" rtlCol="0">
            <a:spAutoFit/>
          </a:bodyPr>
          <a:lstStyle/>
          <a:p>
            <a:r>
              <a:rPr lang="en-US" sz="2800" dirty="0">
                <a:solidFill>
                  <a:srgbClr val="004785"/>
                </a:solidFill>
                <a:latin typeface="Arial Black" panose="020B0A04020102020204" pitchFamily="34" charset="0"/>
              </a:rPr>
              <a:t>HarvestPlus.org</a:t>
            </a:r>
          </a:p>
        </p:txBody>
      </p:sp>
      <p:pic>
        <p:nvPicPr>
          <p:cNvPr id="10" name="Picture 9">
            <a:extLst>
              <a:ext uri="{FF2B5EF4-FFF2-40B4-BE49-F238E27FC236}">
                <a16:creationId xmlns:a16="http://schemas.microsoft.com/office/drawing/2014/main" id="{D0E4F1D4-01F5-F212-05D1-E63BECA8D8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881770" y="5454173"/>
            <a:ext cx="1132606" cy="96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ogo, icon&#10;&#10;Description automatically generated">
            <a:extLst>
              <a:ext uri="{FF2B5EF4-FFF2-40B4-BE49-F238E27FC236}">
                <a16:creationId xmlns:a16="http://schemas.microsoft.com/office/drawing/2014/main" id="{B5789E35-98A6-9525-B780-3A4A8B3793C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18332" y="5255263"/>
            <a:ext cx="989295" cy="1167917"/>
          </a:xfrm>
          <a:prstGeom prst="rect">
            <a:avLst/>
          </a:prstGeom>
        </p:spPr>
      </p:pic>
      <p:pic>
        <p:nvPicPr>
          <p:cNvPr id="4" name="Picture 3" descr="A person holding a child&#10;&#10;Description automatically generated with low confidence">
            <a:extLst>
              <a:ext uri="{FF2B5EF4-FFF2-40B4-BE49-F238E27FC236}">
                <a16:creationId xmlns:a16="http://schemas.microsoft.com/office/drawing/2014/main" id="{2F72D85D-6E09-E66A-CDC7-87B05ED206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5488105" cy="4846320"/>
          </a:xfrm>
          <a:prstGeom prst="rect">
            <a:avLst/>
          </a:prstGeom>
        </p:spPr>
      </p:pic>
      <p:pic>
        <p:nvPicPr>
          <p:cNvPr id="7" name="Picture 6">
            <a:extLst>
              <a:ext uri="{FF2B5EF4-FFF2-40B4-BE49-F238E27FC236}">
                <a16:creationId xmlns:a16="http://schemas.microsoft.com/office/drawing/2014/main" id="{4E3F4755-8983-E710-60DB-78A633E24AA6}"/>
              </a:ext>
            </a:extLst>
          </p:cNvPr>
          <p:cNvPicPr>
            <a:picLocks noChangeAspect="1"/>
          </p:cNvPicPr>
          <p:nvPr userDrawn="1"/>
        </p:nvPicPr>
        <p:blipFill>
          <a:blip r:embed="rId5">
            <a:alphaModFix amt="15000"/>
            <a:extLst>
              <a:ext uri="{28A0092B-C50C-407E-A947-70E740481C1C}">
                <a14:useLocalDpi xmlns:a14="http://schemas.microsoft.com/office/drawing/2010/main"/>
              </a:ext>
            </a:extLst>
          </a:blip>
          <a:stretch>
            <a:fillRect/>
          </a:stretch>
        </p:blipFill>
        <p:spPr>
          <a:xfrm>
            <a:off x="5917915" y="755430"/>
            <a:ext cx="5478154" cy="3537974"/>
          </a:xfrm>
          <a:prstGeom prst="rect">
            <a:avLst/>
          </a:prstGeom>
        </p:spPr>
      </p:pic>
    </p:spTree>
    <p:extLst>
      <p:ext uri="{BB962C8B-B14F-4D97-AF65-F5344CB8AC3E}">
        <p14:creationId xmlns:p14="http://schemas.microsoft.com/office/powerpoint/2010/main" val="376462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F632F8-BCD4-4F5D-AEE0-A4D93CD581AB}"/>
              </a:ext>
            </a:extLst>
          </p:cNvPr>
          <p:cNvSpPr txBox="1"/>
          <p:nvPr userDrawn="1"/>
        </p:nvSpPr>
        <p:spPr>
          <a:xfrm>
            <a:off x="607799" y="5839222"/>
            <a:ext cx="4257106" cy="523220"/>
          </a:xfrm>
          <a:prstGeom prst="rect">
            <a:avLst/>
          </a:prstGeom>
          <a:noFill/>
        </p:spPr>
        <p:txBody>
          <a:bodyPr wrap="square" rtlCol="0">
            <a:spAutoFit/>
          </a:bodyPr>
          <a:lstStyle/>
          <a:p>
            <a:r>
              <a:rPr lang="en-US" sz="2800" dirty="0">
                <a:solidFill>
                  <a:srgbClr val="004785"/>
                </a:solidFill>
                <a:latin typeface="Arial Black" panose="020B0A04020102020204" pitchFamily="34" charset="0"/>
              </a:rPr>
              <a:t>HarvestPlus.org</a:t>
            </a:r>
          </a:p>
        </p:txBody>
      </p:sp>
      <p:sp>
        <p:nvSpPr>
          <p:cNvPr id="7" name="Rectangle 6"/>
          <p:cNvSpPr/>
          <p:nvPr userDrawn="1"/>
        </p:nvSpPr>
        <p:spPr>
          <a:xfrm>
            <a:off x="0" y="0"/>
            <a:ext cx="12192000" cy="4846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4785"/>
                </a:solidFill>
              </a:ln>
            </a:endParaRPr>
          </a:p>
        </p:txBody>
      </p:sp>
      <p:pic>
        <p:nvPicPr>
          <p:cNvPr id="10" name="Picture 9">
            <a:extLst>
              <a:ext uri="{FF2B5EF4-FFF2-40B4-BE49-F238E27FC236}">
                <a16:creationId xmlns:a16="http://schemas.microsoft.com/office/drawing/2014/main" id="{36E26EA0-2686-B528-EFF6-5713917F2D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881770" y="5454173"/>
            <a:ext cx="1132606" cy="96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ogo, icon&#10;&#10;Description automatically generated">
            <a:extLst>
              <a:ext uri="{FF2B5EF4-FFF2-40B4-BE49-F238E27FC236}">
                <a16:creationId xmlns:a16="http://schemas.microsoft.com/office/drawing/2014/main" id="{AF5D5BE3-3835-B3D6-EE47-72263AD0EA1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18332" y="5255263"/>
            <a:ext cx="989295" cy="1167917"/>
          </a:xfrm>
          <a:prstGeom prst="rect">
            <a:avLst/>
          </a:prstGeom>
        </p:spPr>
      </p:pic>
      <p:pic>
        <p:nvPicPr>
          <p:cNvPr id="4" name="Picture 3" descr="A person carrying a large bundle of hay&#10;&#10;Description automatically generated with low confidence">
            <a:extLst>
              <a:ext uri="{FF2B5EF4-FFF2-40B4-BE49-F238E27FC236}">
                <a16:creationId xmlns:a16="http://schemas.microsoft.com/office/drawing/2014/main" id="{3BBD477D-F110-0F4D-F09B-6C93110B448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495"/>
          <a:stretch/>
        </p:blipFill>
        <p:spPr>
          <a:xfrm>
            <a:off x="0" y="-26719"/>
            <a:ext cx="5486400" cy="4873040"/>
          </a:xfrm>
          <a:prstGeom prst="rect">
            <a:avLst/>
          </a:prstGeom>
        </p:spPr>
      </p:pic>
      <p:pic>
        <p:nvPicPr>
          <p:cNvPr id="8" name="Picture 7">
            <a:extLst>
              <a:ext uri="{FF2B5EF4-FFF2-40B4-BE49-F238E27FC236}">
                <a16:creationId xmlns:a16="http://schemas.microsoft.com/office/drawing/2014/main" id="{1BB92E19-6A8D-55F9-1FC1-918A551EDBA4}"/>
              </a:ext>
            </a:extLst>
          </p:cNvPr>
          <p:cNvPicPr>
            <a:picLocks noChangeAspect="1"/>
          </p:cNvPicPr>
          <p:nvPr userDrawn="1"/>
        </p:nvPicPr>
        <p:blipFill>
          <a:blip r:embed="rId5">
            <a:alphaModFix amt="15000"/>
            <a:extLst>
              <a:ext uri="{28A0092B-C50C-407E-A947-70E740481C1C}">
                <a14:useLocalDpi xmlns:a14="http://schemas.microsoft.com/office/drawing/2010/main"/>
              </a:ext>
            </a:extLst>
          </a:blip>
          <a:stretch>
            <a:fillRect/>
          </a:stretch>
        </p:blipFill>
        <p:spPr>
          <a:xfrm>
            <a:off x="5917915" y="755430"/>
            <a:ext cx="5478154" cy="3537974"/>
          </a:xfrm>
          <a:prstGeom prst="rect">
            <a:avLst/>
          </a:prstGeom>
        </p:spPr>
      </p:pic>
    </p:spTree>
    <p:extLst>
      <p:ext uri="{BB962C8B-B14F-4D97-AF65-F5344CB8AC3E}">
        <p14:creationId xmlns:p14="http://schemas.microsoft.com/office/powerpoint/2010/main" val="169105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F632F8-BCD4-4F5D-AEE0-A4D93CD581AB}"/>
              </a:ext>
            </a:extLst>
          </p:cNvPr>
          <p:cNvSpPr txBox="1"/>
          <p:nvPr userDrawn="1"/>
        </p:nvSpPr>
        <p:spPr>
          <a:xfrm>
            <a:off x="607799" y="5839222"/>
            <a:ext cx="4257106" cy="523220"/>
          </a:xfrm>
          <a:prstGeom prst="rect">
            <a:avLst/>
          </a:prstGeom>
          <a:noFill/>
        </p:spPr>
        <p:txBody>
          <a:bodyPr wrap="square" rtlCol="0">
            <a:spAutoFit/>
          </a:bodyPr>
          <a:lstStyle/>
          <a:p>
            <a:r>
              <a:rPr lang="en-US" sz="2800" dirty="0">
                <a:solidFill>
                  <a:srgbClr val="004785"/>
                </a:solidFill>
                <a:latin typeface="Arial Black" panose="020B0A04020102020204" pitchFamily="34" charset="0"/>
              </a:rPr>
              <a:t>HarvestPlus.org</a:t>
            </a:r>
          </a:p>
        </p:txBody>
      </p:sp>
      <p:sp>
        <p:nvSpPr>
          <p:cNvPr id="7" name="Rectangle 6"/>
          <p:cNvSpPr/>
          <p:nvPr userDrawn="1"/>
        </p:nvSpPr>
        <p:spPr>
          <a:xfrm>
            <a:off x="0" y="0"/>
            <a:ext cx="12192000" cy="484632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4785"/>
                </a:solidFill>
              </a:ln>
            </a:endParaRPr>
          </a:p>
        </p:txBody>
      </p:sp>
      <p:pic>
        <p:nvPicPr>
          <p:cNvPr id="10" name="Picture 9">
            <a:extLst>
              <a:ext uri="{FF2B5EF4-FFF2-40B4-BE49-F238E27FC236}">
                <a16:creationId xmlns:a16="http://schemas.microsoft.com/office/drawing/2014/main" id="{36E26EA0-2686-B528-EFF6-5713917F2D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881770" y="5454173"/>
            <a:ext cx="1132606" cy="96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ogo, icon&#10;&#10;Description automatically generated">
            <a:extLst>
              <a:ext uri="{FF2B5EF4-FFF2-40B4-BE49-F238E27FC236}">
                <a16:creationId xmlns:a16="http://schemas.microsoft.com/office/drawing/2014/main" id="{AF5D5BE3-3835-B3D6-EE47-72263AD0EA1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18332" y="5255263"/>
            <a:ext cx="989295" cy="1167917"/>
          </a:xfrm>
          <a:prstGeom prst="rect">
            <a:avLst/>
          </a:prstGeom>
        </p:spPr>
      </p:pic>
      <p:pic>
        <p:nvPicPr>
          <p:cNvPr id="4" name="Picture 3">
            <a:extLst>
              <a:ext uri="{FF2B5EF4-FFF2-40B4-BE49-F238E27FC236}">
                <a16:creationId xmlns:a16="http://schemas.microsoft.com/office/drawing/2014/main" id="{3BBD477D-F110-0F4D-F09B-6C93110B44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26719"/>
            <a:ext cx="5486400" cy="4873040"/>
          </a:xfrm>
          <a:prstGeom prst="rect">
            <a:avLst/>
          </a:prstGeom>
        </p:spPr>
      </p:pic>
      <p:pic>
        <p:nvPicPr>
          <p:cNvPr id="8" name="Picture 7">
            <a:extLst>
              <a:ext uri="{FF2B5EF4-FFF2-40B4-BE49-F238E27FC236}">
                <a16:creationId xmlns:a16="http://schemas.microsoft.com/office/drawing/2014/main" id="{1BB92E19-6A8D-55F9-1FC1-918A551EDBA4}"/>
              </a:ext>
            </a:extLst>
          </p:cNvPr>
          <p:cNvPicPr>
            <a:picLocks noChangeAspect="1"/>
          </p:cNvPicPr>
          <p:nvPr userDrawn="1"/>
        </p:nvPicPr>
        <p:blipFill>
          <a:blip r:embed="rId5">
            <a:alphaModFix amt="15000"/>
            <a:extLst>
              <a:ext uri="{28A0092B-C50C-407E-A947-70E740481C1C}">
                <a14:useLocalDpi xmlns:a14="http://schemas.microsoft.com/office/drawing/2010/main"/>
              </a:ext>
            </a:extLst>
          </a:blip>
          <a:stretch>
            <a:fillRect/>
          </a:stretch>
        </p:blipFill>
        <p:spPr>
          <a:xfrm>
            <a:off x="5917915" y="755430"/>
            <a:ext cx="5478154" cy="3537974"/>
          </a:xfrm>
          <a:prstGeom prst="rect">
            <a:avLst/>
          </a:prstGeom>
        </p:spPr>
      </p:pic>
    </p:spTree>
    <p:extLst>
      <p:ext uri="{BB962C8B-B14F-4D97-AF65-F5344CB8AC3E}">
        <p14:creationId xmlns:p14="http://schemas.microsoft.com/office/powerpoint/2010/main" val="420791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F632F8-BCD4-4F5D-AEE0-A4D93CD581AB}"/>
              </a:ext>
            </a:extLst>
          </p:cNvPr>
          <p:cNvSpPr txBox="1"/>
          <p:nvPr userDrawn="1"/>
        </p:nvSpPr>
        <p:spPr>
          <a:xfrm>
            <a:off x="607799" y="5839222"/>
            <a:ext cx="4257106" cy="523220"/>
          </a:xfrm>
          <a:prstGeom prst="rect">
            <a:avLst/>
          </a:prstGeom>
          <a:noFill/>
        </p:spPr>
        <p:txBody>
          <a:bodyPr wrap="square" rtlCol="0">
            <a:spAutoFit/>
          </a:bodyPr>
          <a:lstStyle/>
          <a:p>
            <a:r>
              <a:rPr lang="en-US" sz="2800" dirty="0">
                <a:solidFill>
                  <a:srgbClr val="004785"/>
                </a:solidFill>
                <a:latin typeface="Arial Black" panose="020B0A04020102020204" pitchFamily="34" charset="0"/>
              </a:rPr>
              <a:t>HarvestPlus.org</a:t>
            </a:r>
          </a:p>
        </p:txBody>
      </p:sp>
      <p:sp>
        <p:nvSpPr>
          <p:cNvPr id="7" name="Rectangle 6"/>
          <p:cNvSpPr/>
          <p:nvPr userDrawn="1"/>
        </p:nvSpPr>
        <p:spPr>
          <a:xfrm>
            <a:off x="0" y="3497"/>
            <a:ext cx="12192000" cy="48463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4785"/>
                </a:solidFill>
              </a:ln>
            </a:endParaRPr>
          </a:p>
        </p:txBody>
      </p:sp>
      <p:pic>
        <p:nvPicPr>
          <p:cNvPr id="10" name="Picture 9">
            <a:extLst>
              <a:ext uri="{FF2B5EF4-FFF2-40B4-BE49-F238E27FC236}">
                <a16:creationId xmlns:a16="http://schemas.microsoft.com/office/drawing/2014/main" id="{36E26EA0-2686-B528-EFF6-5713917F2D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881770" y="5454173"/>
            <a:ext cx="1132606" cy="96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ogo, icon&#10;&#10;Description automatically generated">
            <a:extLst>
              <a:ext uri="{FF2B5EF4-FFF2-40B4-BE49-F238E27FC236}">
                <a16:creationId xmlns:a16="http://schemas.microsoft.com/office/drawing/2014/main" id="{AF5D5BE3-3835-B3D6-EE47-72263AD0EA1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18332" y="5255263"/>
            <a:ext cx="989295" cy="1167917"/>
          </a:xfrm>
          <a:prstGeom prst="rect">
            <a:avLst/>
          </a:prstGeom>
        </p:spPr>
      </p:pic>
      <p:pic>
        <p:nvPicPr>
          <p:cNvPr id="4" name="Picture 3">
            <a:extLst>
              <a:ext uri="{FF2B5EF4-FFF2-40B4-BE49-F238E27FC236}">
                <a16:creationId xmlns:a16="http://schemas.microsoft.com/office/drawing/2014/main" id="{3BBD477D-F110-0F4D-F09B-6C93110B448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26719"/>
            <a:ext cx="5486400" cy="4873040"/>
          </a:xfrm>
          <a:prstGeom prst="rect">
            <a:avLst/>
          </a:prstGeom>
        </p:spPr>
      </p:pic>
      <p:pic>
        <p:nvPicPr>
          <p:cNvPr id="8" name="Picture 7">
            <a:extLst>
              <a:ext uri="{FF2B5EF4-FFF2-40B4-BE49-F238E27FC236}">
                <a16:creationId xmlns:a16="http://schemas.microsoft.com/office/drawing/2014/main" id="{1BB92E19-6A8D-55F9-1FC1-918A551EDBA4}"/>
              </a:ext>
            </a:extLst>
          </p:cNvPr>
          <p:cNvPicPr>
            <a:picLocks noChangeAspect="1"/>
          </p:cNvPicPr>
          <p:nvPr userDrawn="1"/>
        </p:nvPicPr>
        <p:blipFill>
          <a:blip r:embed="rId5">
            <a:alphaModFix amt="15000"/>
            <a:extLst>
              <a:ext uri="{28A0092B-C50C-407E-A947-70E740481C1C}">
                <a14:useLocalDpi xmlns:a14="http://schemas.microsoft.com/office/drawing/2010/main"/>
              </a:ext>
            </a:extLst>
          </a:blip>
          <a:stretch>
            <a:fillRect/>
          </a:stretch>
        </p:blipFill>
        <p:spPr>
          <a:xfrm>
            <a:off x="5917915" y="755430"/>
            <a:ext cx="5478154" cy="3537974"/>
          </a:xfrm>
          <a:prstGeom prst="rect">
            <a:avLst/>
          </a:prstGeom>
        </p:spPr>
      </p:pic>
    </p:spTree>
    <p:extLst>
      <p:ext uri="{BB962C8B-B14F-4D97-AF65-F5344CB8AC3E}">
        <p14:creationId xmlns:p14="http://schemas.microsoft.com/office/powerpoint/2010/main" val="94650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D9A8-EABC-45C5-AD97-C306848FEE20}"/>
              </a:ext>
            </a:extLst>
          </p:cNvPr>
          <p:cNvSpPr>
            <a:spLocks noGrp="1"/>
          </p:cNvSpPr>
          <p:nvPr>
            <p:ph type="title"/>
          </p:nvPr>
        </p:nvSpPr>
        <p:spPr>
          <a:xfrm>
            <a:off x="838200" y="543801"/>
            <a:ext cx="10515600" cy="1325563"/>
          </a:xfrm>
        </p:spPr>
        <p:txBody>
          <a:bodyPr/>
          <a:lstStyle>
            <a:lvl1pPr>
              <a:defRPr>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9901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02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651C-796F-491E-9F30-AFE6395207D3}"/>
              </a:ext>
            </a:extLst>
          </p:cNvPr>
          <p:cNvSpPr>
            <a:spLocks noGrp="1"/>
          </p:cNvSpPr>
          <p:nvPr>
            <p:ph type="title"/>
          </p:nvPr>
        </p:nvSpPr>
        <p:spPr>
          <a:xfrm>
            <a:off x="838200" y="365125"/>
            <a:ext cx="10515600" cy="1325563"/>
          </a:xfrm>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5EC0F-6DD6-4AE8-8FE4-C5EDEC7BC3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419D0DC-A048-4759-9B55-C91A2F4FDB06}"/>
              </a:ext>
            </a:extLst>
          </p:cNvPr>
          <p:cNvSpPr/>
          <p:nvPr userDrawn="1"/>
        </p:nvSpPr>
        <p:spPr>
          <a:xfrm>
            <a:off x="2276639" y="0"/>
            <a:ext cx="9871587" cy="402905"/>
          </a:xfrm>
          <a:prstGeom prst="rect">
            <a:avLst/>
          </a:prstGeom>
          <a:solidFill>
            <a:srgbClr val="00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BA9D1B7B-B875-4B1D-9A1B-EFA84A5941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5911" y="187031"/>
            <a:ext cx="1968254" cy="215873"/>
          </a:xfrm>
          <a:prstGeom prst="rect">
            <a:avLst/>
          </a:prstGeom>
        </p:spPr>
      </p:pic>
      <p:sp>
        <p:nvSpPr>
          <p:cNvPr id="9" name="Rectangle 8">
            <a:extLst>
              <a:ext uri="{FF2B5EF4-FFF2-40B4-BE49-F238E27FC236}">
                <a16:creationId xmlns:a16="http://schemas.microsoft.com/office/drawing/2014/main" id="{87BFB657-65B7-4843-A8CE-E96DA798E730}"/>
              </a:ext>
            </a:extLst>
          </p:cNvPr>
          <p:cNvSpPr/>
          <p:nvPr userDrawn="1"/>
        </p:nvSpPr>
        <p:spPr>
          <a:xfrm>
            <a:off x="11789664" y="-2"/>
            <a:ext cx="402336" cy="40290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60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B55B9-D5EF-487E-9BBC-DB7D20650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2B27C56-4EFE-410D-BFA8-3F6747CEF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E9D0A85B-490F-4380-AA8D-2CDDEF42276F}"/>
              </a:ext>
            </a:extLst>
          </p:cNvPr>
          <p:cNvSpPr/>
          <p:nvPr userDrawn="1"/>
        </p:nvSpPr>
        <p:spPr>
          <a:xfrm>
            <a:off x="2276639" y="0"/>
            <a:ext cx="9871587" cy="402905"/>
          </a:xfrm>
          <a:prstGeom prst="rect">
            <a:avLst/>
          </a:prstGeom>
          <a:solidFill>
            <a:srgbClr val="00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5A3D1129-B982-45D9-B118-618403F58116}"/>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85911" y="187031"/>
            <a:ext cx="1968254" cy="215873"/>
          </a:xfrm>
          <a:prstGeom prst="rect">
            <a:avLst/>
          </a:prstGeom>
        </p:spPr>
      </p:pic>
      <p:sp>
        <p:nvSpPr>
          <p:cNvPr id="6" name="Rectangle 5">
            <a:extLst>
              <a:ext uri="{FF2B5EF4-FFF2-40B4-BE49-F238E27FC236}">
                <a16:creationId xmlns:a16="http://schemas.microsoft.com/office/drawing/2014/main" id="{BE8B8F1B-57F1-48A5-AE03-E68E94F3F05D}"/>
              </a:ext>
            </a:extLst>
          </p:cNvPr>
          <p:cNvSpPr/>
          <p:nvPr userDrawn="1"/>
        </p:nvSpPr>
        <p:spPr>
          <a:xfrm>
            <a:off x="11789664" y="-2"/>
            <a:ext cx="402336" cy="40290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1848617"/>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60" r:id="rId4"/>
    <p:sldLayoutId id="2147483661" r:id="rId5"/>
    <p:sldLayoutId id="2147483662" r:id="rId6"/>
    <p:sldLayoutId id="2147483654" r:id="rId7"/>
    <p:sldLayoutId id="2147483655" r:id="rId8"/>
    <p:sldLayoutId id="2147483650" r:id="rId9"/>
    <p:sldLayoutId id="2147483652" r:id="rId10"/>
    <p:sldLayoutId id="2147483653" r:id="rId11"/>
  </p:sldLayoutIdLst>
  <p:hf hdr="0" dt="0"/>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3.xml"/><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jpeg"/><Relationship Id="rId11" Type="http://schemas.openxmlformats.org/officeDocument/2006/relationships/customXml" Target="../ink/ink2.xml"/><Relationship Id="rId5" Type="http://schemas.openxmlformats.org/officeDocument/2006/relationships/image" Target="../media/image15.jpeg"/><Relationship Id="rId15" Type="http://schemas.openxmlformats.org/officeDocument/2006/relationships/image" Target="../media/image19.jpe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customXml" Target="../ink/ink1.xml"/><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7.jpeg"/><Relationship Id="rId4" Type="http://schemas.openxmlformats.org/officeDocument/2006/relationships/diagramLayout" Target="../diagrams/layout1.xml"/><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1.emf"/></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6FD8-D3F0-4959-8FD2-79A1375ABDED}"/>
              </a:ext>
            </a:extLst>
          </p:cNvPr>
          <p:cNvSpPr txBox="1">
            <a:spLocks/>
          </p:cNvSpPr>
          <p:nvPr/>
        </p:nvSpPr>
        <p:spPr>
          <a:xfrm>
            <a:off x="5917915" y="1003776"/>
            <a:ext cx="5798802" cy="304128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mj-lt"/>
                <a:ea typeface="Calibri" panose="020F0502020204030204" pitchFamily="34" charset="0"/>
                <a:cs typeface="Times New Roman" panose="02020603050405020304" pitchFamily="18" charset="0"/>
              </a:rPr>
              <a:t>D</a:t>
            </a:r>
            <a:r>
              <a:rPr lang="en-US" sz="4000" dirty="0">
                <a:solidFill>
                  <a:schemeClr val="bg1"/>
                </a:solidFill>
                <a:effectLst/>
                <a:latin typeface="+mj-lt"/>
                <a:ea typeface="Calibri" panose="020F0502020204030204" pitchFamily="34" charset="0"/>
                <a:cs typeface="Times New Roman" panose="02020603050405020304" pitchFamily="18" charset="0"/>
              </a:rPr>
              <a:t>igital tools &amp; technologies to fast-track delivery, commercialization and scale of biofortified products</a:t>
            </a:r>
            <a:br>
              <a:rPr lang="en-US" sz="4800" dirty="0">
                <a:solidFill>
                  <a:schemeClr val="bg1"/>
                </a:solidFill>
                <a:latin typeface="Arial Black" panose="020B0A04020102020204" pitchFamily="34" charset="0"/>
              </a:rPr>
            </a:br>
            <a:br>
              <a:rPr lang="en-US" sz="4000" dirty="0">
                <a:solidFill>
                  <a:schemeClr val="bg1"/>
                </a:solidFill>
                <a:latin typeface="Arial Black" panose="020B0A04020102020204" pitchFamily="34" charset="0"/>
              </a:rPr>
            </a:br>
            <a:r>
              <a:rPr lang="en-US" sz="2800" b="1" dirty="0">
                <a:solidFill>
                  <a:schemeClr val="bg1"/>
                </a:solidFill>
                <a:latin typeface="+mn-lt"/>
              </a:rPr>
              <a:t>Jenny Walton – September 2022</a:t>
            </a:r>
            <a:endParaRPr lang="en-US" i="1" dirty="0">
              <a:solidFill>
                <a:schemeClr val="bg1"/>
              </a:solidFill>
              <a:latin typeface="+mn-lt"/>
              <a:cs typeface="Arial" charset="0"/>
            </a:endParaRPr>
          </a:p>
        </p:txBody>
      </p:sp>
      <p:pic>
        <p:nvPicPr>
          <p:cNvPr id="3" name="Picture 2">
            <a:extLst>
              <a:ext uri="{FF2B5EF4-FFF2-40B4-BE49-F238E27FC236}">
                <a16:creationId xmlns:a16="http://schemas.microsoft.com/office/drawing/2014/main" id="{42F5961B-B77B-4AAA-9FB4-3B04E8148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2831" y="5318621"/>
            <a:ext cx="1243740" cy="1243740"/>
          </a:xfrm>
          <a:prstGeom prst="rect">
            <a:avLst/>
          </a:prstGeom>
        </p:spPr>
      </p:pic>
    </p:spTree>
    <p:extLst>
      <p:ext uri="{BB962C8B-B14F-4D97-AF65-F5344CB8AC3E}">
        <p14:creationId xmlns:p14="http://schemas.microsoft.com/office/powerpoint/2010/main" val="93414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rogramming data on computer monitor">
            <a:extLst>
              <a:ext uri="{FF2B5EF4-FFF2-40B4-BE49-F238E27FC236}">
                <a16:creationId xmlns:a16="http://schemas.microsoft.com/office/drawing/2014/main" id="{091E7E52-2F70-4C64-9B82-EAC8AD3AB8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2059" y="0"/>
            <a:ext cx="2969941" cy="6858000"/>
          </a:xfrm>
          <a:prstGeom prst="rect">
            <a:avLst/>
          </a:prstGeom>
        </p:spPr>
      </p:pic>
      <p:sp>
        <p:nvSpPr>
          <p:cNvPr id="4" name="TextBox 3">
            <a:extLst>
              <a:ext uri="{FF2B5EF4-FFF2-40B4-BE49-F238E27FC236}">
                <a16:creationId xmlns:a16="http://schemas.microsoft.com/office/drawing/2014/main" id="{C8560C2B-290F-403F-92E0-00E8EB961F6A}"/>
              </a:ext>
            </a:extLst>
          </p:cNvPr>
          <p:cNvSpPr txBox="1"/>
          <p:nvPr/>
        </p:nvSpPr>
        <p:spPr>
          <a:xfrm>
            <a:off x="485334" y="4929713"/>
            <a:ext cx="8223770" cy="1754326"/>
          </a:xfrm>
          <a:prstGeom prst="rect">
            <a:avLst/>
          </a:prstGeom>
          <a:noFill/>
        </p:spPr>
        <p:txBody>
          <a:bodyPr wrap="square">
            <a:spAutoFit/>
          </a:bodyPr>
          <a:lstStyle/>
          <a:p>
            <a:r>
              <a:rPr lang="en-US" dirty="0"/>
              <a:t>“</a:t>
            </a:r>
            <a:r>
              <a:rPr lang="en-US" i="1" dirty="0"/>
              <a:t>Digital technologies, with their rapid development and deployment, can overcome long-standing market and policy failures and accelerate food system transformation if an enabling environment and complementary investments are put in place</a:t>
            </a:r>
            <a:r>
              <a:rPr lang="en-US" dirty="0"/>
              <a:t>.” </a:t>
            </a:r>
            <a:r>
              <a:rPr lang="en-US" dirty="0">
                <a:ea typeface="Calibri" panose="020F0502020204030204" pitchFamily="34" charset="0"/>
              </a:rPr>
              <a:t>The World Bank. What's Cooking : Digital Transformation of the </a:t>
            </a:r>
            <a:r>
              <a:rPr lang="en-US" dirty="0" err="1">
                <a:ea typeface="Calibri" panose="020F0502020204030204" pitchFamily="34" charset="0"/>
              </a:rPr>
              <a:t>Agrifood</a:t>
            </a:r>
            <a:r>
              <a:rPr lang="en-US" dirty="0">
                <a:ea typeface="Calibri" panose="020F0502020204030204" pitchFamily="34" charset="0"/>
              </a:rPr>
              <a:t> System </a:t>
            </a:r>
            <a:endParaRPr lang="en-US" dirty="0"/>
          </a:p>
          <a:p>
            <a:endParaRPr lang="en-US" dirty="0"/>
          </a:p>
        </p:txBody>
      </p:sp>
      <p:sp>
        <p:nvSpPr>
          <p:cNvPr id="5" name="Title 4">
            <a:extLst>
              <a:ext uri="{FF2B5EF4-FFF2-40B4-BE49-F238E27FC236}">
                <a16:creationId xmlns:a16="http://schemas.microsoft.com/office/drawing/2014/main" id="{264F7C3F-FBDD-496C-B735-E2761E78D20B}"/>
              </a:ext>
            </a:extLst>
          </p:cNvPr>
          <p:cNvSpPr>
            <a:spLocks noGrp="1"/>
          </p:cNvSpPr>
          <p:nvPr>
            <p:ph type="title"/>
          </p:nvPr>
        </p:nvSpPr>
        <p:spPr>
          <a:xfrm>
            <a:off x="337786" y="2315031"/>
            <a:ext cx="8518866" cy="1325563"/>
          </a:xfrm>
        </p:spPr>
        <p:txBody>
          <a:bodyPr>
            <a:normAutofit fontScale="90000"/>
          </a:bodyPr>
          <a:lstStyle/>
          <a:p>
            <a:r>
              <a:rPr lang="en-US" b="1" i="1" dirty="0">
                <a:latin typeface="Arial" panose="020B0604020202020204" pitchFamily="34" charset="0"/>
                <a:cs typeface="Arial" panose="020B0604020202020204" pitchFamily="34" charset="0"/>
              </a:rPr>
              <a:t>HarvestPlus is committed to the investigation, adoption and research of new technology and digital tools that enable scale in the use &amp; reach of nutrient enriched crops</a:t>
            </a:r>
            <a:br>
              <a:rPr lang="en-US" b="1"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419629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A806AA-CA7C-28FC-99AB-3D92512405E5}"/>
              </a:ext>
            </a:extLst>
          </p:cNvPr>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043407E-48D7-4942-8189-4EA499FC014C}" type="slidenum">
              <a:rPr lang="en-US" smtClean="0"/>
              <a:pPr/>
              <a:t>3</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descr="Timeline&#10;&#10;Description automatically generated">
            <a:extLst>
              <a:ext uri="{FF2B5EF4-FFF2-40B4-BE49-F238E27FC236}">
                <a16:creationId xmlns:a16="http://schemas.microsoft.com/office/drawing/2014/main" id="{56051C04-B3A5-BEF4-659E-BB3865DB4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4313" y="1991881"/>
            <a:ext cx="9965411" cy="4073314"/>
          </a:xfrm>
          <a:prstGeom prst="rect">
            <a:avLst/>
          </a:prstGeom>
        </p:spPr>
      </p:pic>
      <p:sp>
        <p:nvSpPr>
          <p:cNvPr id="6" name="TextBox 5">
            <a:extLst>
              <a:ext uri="{FF2B5EF4-FFF2-40B4-BE49-F238E27FC236}">
                <a16:creationId xmlns:a16="http://schemas.microsoft.com/office/drawing/2014/main" id="{0F7F9A4F-7D32-A3F3-7B86-E738E832BC6C}"/>
              </a:ext>
            </a:extLst>
          </p:cNvPr>
          <p:cNvSpPr txBox="1"/>
          <p:nvPr/>
        </p:nvSpPr>
        <p:spPr>
          <a:xfrm>
            <a:off x="225769" y="528236"/>
            <a:ext cx="1163327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a:ea typeface="+mn-ea"/>
                <a:cs typeface="+mn-cs"/>
              </a:rPr>
              <a:t>Digital transformation of the supply chain &amp; enabling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040102F-4D0C-4106-A859-533E86EAB1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769" y="1109829"/>
            <a:ext cx="2068797" cy="753401"/>
          </a:xfrm>
          <a:prstGeom prst="rect">
            <a:avLst/>
          </a:prstGeom>
        </p:spPr>
      </p:pic>
      <p:pic>
        <p:nvPicPr>
          <p:cNvPr id="7" name="Picture 6" descr="Logo&#10;&#10;Description automatically generated">
            <a:extLst>
              <a:ext uri="{FF2B5EF4-FFF2-40B4-BE49-F238E27FC236}">
                <a16:creationId xmlns:a16="http://schemas.microsoft.com/office/drawing/2014/main" id="{8E1BDF6A-2542-4EFB-8230-B45E66875B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42373" y="2688322"/>
            <a:ext cx="844261" cy="979441"/>
          </a:xfrm>
          <a:prstGeom prst="rect">
            <a:avLst/>
          </a:prstGeom>
        </p:spPr>
      </p:pic>
      <p:pic>
        <p:nvPicPr>
          <p:cNvPr id="8" name="Picture 4" descr="Image result for digifarm">
            <a:extLst>
              <a:ext uri="{FF2B5EF4-FFF2-40B4-BE49-F238E27FC236}">
                <a16:creationId xmlns:a16="http://schemas.microsoft.com/office/drawing/2014/main" id="{D24A9056-8643-4F15-98BC-5BC4CFFE79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42373" y="3894710"/>
            <a:ext cx="914144" cy="979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F5C7F9-8D7B-449C-8188-883866F547EB}"/>
              </a:ext>
            </a:extLst>
          </p:cNvPr>
          <p:cNvSpPr txBox="1"/>
          <p:nvPr/>
        </p:nvSpPr>
        <p:spPr>
          <a:xfrm>
            <a:off x="225028" y="2066997"/>
            <a:ext cx="1653024" cy="369332"/>
          </a:xfrm>
          <a:prstGeom prst="rect">
            <a:avLst/>
          </a:prstGeom>
          <a:noFill/>
        </p:spPr>
        <p:txBody>
          <a:bodyPr wrap="square" rtlCol="0">
            <a:spAutoFit/>
          </a:bodyPr>
          <a:lstStyle/>
          <a:p>
            <a:r>
              <a:rPr lang="en-US" dirty="0"/>
              <a:t>Traceability </a:t>
            </a:r>
          </a:p>
        </p:txBody>
      </p:sp>
      <p:sp>
        <p:nvSpPr>
          <p:cNvPr id="10" name="TextBox 9">
            <a:extLst>
              <a:ext uri="{FF2B5EF4-FFF2-40B4-BE49-F238E27FC236}">
                <a16:creationId xmlns:a16="http://schemas.microsoft.com/office/drawing/2014/main" id="{5D1F5D08-5241-454F-A818-CD2CB8969E38}"/>
              </a:ext>
            </a:extLst>
          </p:cNvPr>
          <p:cNvSpPr txBox="1"/>
          <p:nvPr/>
        </p:nvSpPr>
        <p:spPr>
          <a:xfrm>
            <a:off x="235439" y="2490544"/>
            <a:ext cx="1653024" cy="369332"/>
          </a:xfrm>
          <a:prstGeom prst="rect">
            <a:avLst/>
          </a:prstGeom>
          <a:noFill/>
        </p:spPr>
        <p:txBody>
          <a:bodyPr wrap="square" rtlCol="0">
            <a:spAutoFit/>
          </a:bodyPr>
          <a:lstStyle/>
          <a:p>
            <a:r>
              <a:rPr lang="en-US" dirty="0"/>
              <a:t>Standards</a:t>
            </a:r>
          </a:p>
        </p:txBody>
      </p:sp>
      <p:sp>
        <p:nvSpPr>
          <p:cNvPr id="11" name="TextBox 10">
            <a:extLst>
              <a:ext uri="{FF2B5EF4-FFF2-40B4-BE49-F238E27FC236}">
                <a16:creationId xmlns:a16="http://schemas.microsoft.com/office/drawing/2014/main" id="{5257E025-12CB-445E-B92B-710AB5401EFD}"/>
              </a:ext>
            </a:extLst>
          </p:cNvPr>
          <p:cNvSpPr txBox="1"/>
          <p:nvPr/>
        </p:nvSpPr>
        <p:spPr>
          <a:xfrm>
            <a:off x="2877773" y="3059668"/>
            <a:ext cx="4331715" cy="369332"/>
          </a:xfrm>
          <a:prstGeom prst="rect">
            <a:avLst/>
          </a:prstGeom>
          <a:noFill/>
        </p:spPr>
        <p:txBody>
          <a:bodyPr wrap="square" rtlCol="0">
            <a:spAutoFit/>
          </a:bodyPr>
          <a:lstStyle/>
          <a:p>
            <a:r>
              <a:rPr lang="en-US" dirty="0"/>
              <a:t>Marketing &amp; Promotions – </a:t>
            </a:r>
            <a:r>
              <a:rPr lang="en-US" dirty="0" err="1"/>
              <a:t>B2B</a:t>
            </a:r>
            <a:r>
              <a:rPr lang="en-US" dirty="0"/>
              <a:t> &amp; </a:t>
            </a:r>
            <a:r>
              <a:rPr lang="en-US" dirty="0" err="1"/>
              <a:t>B2C</a:t>
            </a:r>
            <a:r>
              <a:rPr lang="en-US" dirty="0"/>
              <a:t> </a:t>
            </a:r>
          </a:p>
        </p:txBody>
      </p:sp>
      <p:sp>
        <p:nvSpPr>
          <p:cNvPr id="12" name="TextBox 11">
            <a:extLst>
              <a:ext uri="{FF2B5EF4-FFF2-40B4-BE49-F238E27FC236}">
                <a16:creationId xmlns:a16="http://schemas.microsoft.com/office/drawing/2014/main" id="{5D8FA949-99FE-4FB0-A512-E31FF6F2B53B}"/>
              </a:ext>
            </a:extLst>
          </p:cNvPr>
          <p:cNvSpPr txBox="1"/>
          <p:nvPr/>
        </p:nvSpPr>
        <p:spPr>
          <a:xfrm>
            <a:off x="10647730" y="5200400"/>
            <a:ext cx="1653024" cy="923330"/>
          </a:xfrm>
          <a:prstGeom prst="rect">
            <a:avLst/>
          </a:prstGeom>
          <a:noFill/>
        </p:spPr>
        <p:txBody>
          <a:bodyPr wrap="square" rtlCol="0">
            <a:spAutoFit/>
          </a:bodyPr>
          <a:lstStyle/>
          <a:p>
            <a:r>
              <a:rPr lang="en-US" dirty="0" err="1"/>
              <a:t>M&amp;E</a:t>
            </a:r>
            <a:r>
              <a:rPr lang="en-US" dirty="0"/>
              <a:t> </a:t>
            </a:r>
          </a:p>
          <a:p>
            <a:r>
              <a:rPr lang="en-US" dirty="0"/>
              <a:t>Live Data collection</a:t>
            </a:r>
          </a:p>
        </p:txBody>
      </p:sp>
      <p:pic>
        <p:nvPicPr>
          <p:cNvPr id="14" name="Picture 2" descr="Image result for cropin">
            <a:extLst>
              <a:ext uri="{FF2B5EF4-FFF2-40B4-BE49-F238E27FC236}">
                <a16:creationId xmlns:a16="http://schemas.microsoft.com/office/drawing/2014/main" id="{682D3ABE-2988-4F63-AB8D-B14029F9064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192255" y="1952990"/>
            <a:ext cx="844261" cy="567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4B7083A-EFC6-440E-AC19-7BDCBCE331BC}"/>
              </a:ext>
            </a:extLst>
          </p:cNvPr>
          <p:cNvSpPr txBox="1"/>
          <p:nvPr/>
        </p:nvSpPr>
        <p:spPr>
          <a:xfrm>
            <a:off x="0" y="6104086"/>
            <a:ext cx="120539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a:ea typeface="+mn-ea"/>
                <a:cs typeface="+mn-cs"/>
              </a:rPr>
              <a:t>Tools for each step</a:t>
            </a:r>
            <a:r>
              <a:rPr lang="en-US" sz="2400" dirty="0">
                <a:solidFill>
                  <a:prstClr val="black"/>
                </a:solidFill>
                <a:latin typeface="Arial Black" panose="020B0A04020102020204"/>
              </a:rPr>
              <a:t> in the chain and tools that keep the chain together </a:t>
            </a:r>
            <a:endParaRPr kumimoji="0" lang="en-US" sz="2400" b="0" i="0" u="none" strike="noStrike" kern="1200" cap="none" spc="0" normalizeH="0" baseline="0" noProof="0" dirty="0">
              <a:ln>
                <a:noFill/>
              </a:ln>
              <a:solidFill>
                <a:prstClr val="black"/>
              </a:solidFill>
              <a:effectLst/>
              <a:uLnTx/>
              <a:uFillTx/>
              <a:latin typeface="Arial Black" panose="020B0A04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1433483-8950-4BD9-9EBC-DD0C5EEA59A1}"/>
              </a:ext>
            </a:extLst>
          </p:cNvPr>
          <p:cNvSpPr txBox="1"/>
          <p:nvPr/>
        </p:nvSpPr>
        <p:spPr>
          <a:xfrm>
            <a:off x="205366" y="2978994"/>
            <a:ext cx="24795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a:ea typeface="+mn-ea"/>
                <a:cs typeface="+mn-cs"/>
              </a:rPr>
              <a:t>Enabling environment tools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A314ED59-CE1D-4852-99AF-B564A8A1F786}"/>
              </a:ext>
            </a:extLst>
          </p:cNvPr>
          <p:cNvSpPr txBox="1"/>
          <p:nvPr/>
        </p:nvSpPr>
        <p:spPr>
          <a:xfrm>
            <a:off x="205366" y="4361092"/>
            <a:ext cx="1653024" cy="923330"/>
          </a:xfrm>
          <a:prstGeom prst="rect">
            <a:avLst/>
          </a:prstGeom>
          <a:noFill/>
        </p:spPr>
        <p:txBody>
          <a:bodyPr wrap="square" rtlCol="0">
            <a:spAutoFit/>
          </a:bodyPr>
          <a:lstStyle/>
          <a:p>
            <a:r>
              <a:rPr lang="en-US" dirty="0"/>
              <a:t>Seed, grain and food analysis</a:t>
            </a:r>
          </a:p>
        </p:txBody>
      </p:sp>
      <p:pic>
        <p:nvPicPr>
          <p:cNvPr id="20" name="Picture 19">
            <a:extLst>
              <a:ext uri="{FF2B5EF4-FFF2-40B4-BE49-F238E27FC236}">
                <a16:creationId xmlns:a16="http://schemas.microsoft.com/office/drawing/2014/main" id="{2874A886-6D7B-4443-BEF4-2B9979225F2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27911" y="1009880"/>
            <a:ext cx="1292662" cy="738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a:extLst>
              <a:ext uri="{FF2B5EF4-FFF2-40B4-BE49-F238E27FC236}">
                <a16:creationId xmlns:a16="http://schemas.microsoft.com/office/drawing/2014/main" id="{C63504D4-E65F-4960-B23E-E03E691498D3}"/>
              </a:ext>
            </a:extLst>
          </p:cNvPr>
          <p:cNvSpPr txBox="1"/>
          <p:nvPr/>
        </p:nvSpPr>
        <p:spPr>
          <a:xfrm>
            <a:off x="2157649" y="1292084"/>
            <a:ext cx="2343346" cy="369332"/>
          </a:xfrm>
          <a:prstGeom prst="rect">
            <a:avLst/>
          </a:prstGeom>
          <a:noFill/>
        </p:spPr>
        <p:txBody>
          <a:bodyPr wrap="square" rtlCol="0">
            <a:spAutoFit/>
          </a:bodyPr>
          <a:lstStyle/>
          <a:p>
            <a:r>
              <a:rPr lang="en-US" dirty="0"/>
              <a:t>Predictive modelling </a:t>
            </a: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4E62CEBC-372C-4436-839B-F31CCD9B199B}"/>
                  </a:ext>
                </a:extLst>
              </p14:cNvPr>
              <p14:cNvContentPartPr/>
              <p14:nvPr/>
            </p14:nvContentPartPr>
            <p14:xfrm>
              <a:off x="2974285" y="1036220"/>
              <a:ext cx="7887960" cy="4137840"/>
            </p14:xfrm>
          </p:contentPart>
        </mc:Choice>
        <mc:Fallback xmlns="">
          <p:pic>
            <p:nvPicPr>
              <p:cNvPr id="3" name="Ink 2">
                <a:extLst>
                  <a:ext uri="{FF2B5EF4-FFF2-40B4-BE49-F238E27FC236}">
                    <a16:creationId xmlns:a16="http://schemas.microsoft.com/office/drawing/2014/main" id="{4E62CEBC-372C-4436-839B-F31CCD9B199B}"/>
                  </a:ext>
                </a:extLst>
              </p:cNvPr>
              <p:cNvPicPr/>
              <p:nvPr/>
            </p:nvPicPr>
            <p:blipFill>
              <a:blip r:embed="rId10"/>
              <a:stretch>
                <a:fillRect/>
              </a:stretch>
            </p:blipFill>
            <p:spPr>
              <a:xfrm>
                <a:off x="2965285" y="1027220"/>
                <a:ext cx="7905600" cy="415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5891D684-8B04-4C9B-B494-8E16DECFD704}"/>
                  </a:ext>
                </a:extLst>
              </p14:cNvPr>
              <p14:cNvContentPartPr/>
              <p14:nvPr/>
            </p14:nvContentPartPr>
            <p14:xfrm>
              <a:off x="2965645" y="1171220"/>
              <a:ext cx="137880" cy="214560"/>
            </p14:xfrm>
          </p:contentPart>
        </mc:Choice>
        <mc:Fallback xmlns="">
          <p:pic>
            <p:nvPicPr>
              <p:cNvPr id="13" name="Ink 12">
                <a:extLst>
                  <a:ext uri="{FF2B5EF4-FFF2-40B4-BE49-F238E27FC236}">
                    <a16:creationId xmlns:a16="http://schemas.microsoft.com/office/drawing/2014/main" id="{5891D684-8B04-4C9B-B494-8E16DECFD704}"/>
                  </a:ext>
                </a:extLst>
              </p:cNvPr>
              <p:cNvPicPr/>
              <p:nvPr/>
            </p:nvPicPr>
            <p:blipFill>
              <a:blip r:embed="rId12"/>
              <a:stretch>
                <a:fillRect/>
              </a:stretch>
            </p:blipFill>
            <p:spPr>
              <a:xfrm>
                <a:off x="2956645" y="1162580"/>
                <a:ext cx="155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7FB16515-01A7-44CE-B741-1AAB054F955E}"/>
                  </a:ext>
                </a:extLst>
              </p14:cNvPr>
              <p14:cNvContentPartPr/>
              <p14:nvPr/>
            </p14:nvContentPartPr>
            <p14:xfrm>
              <a:off x="646165" y="4616060"/>
              <a:ext cx="360" cy="360"/>
            </p14:xfrm>
          </p:contentPart>
        </mc:Choice>
        <mc:Fallback xmlns="">
          <p:pic>
            <p:nvPicPr>
              <p:cNvPr id="22" name="Ink 21">
                <a:extLst>
                  <a:ext uri="{FF2B5EF4-FFF2-40B4-BE49-F238E27FC236}">
                    <a16:creationId xmlns:a16="http://schemas.microsoft.com/office/drawing/2014/main" id="{7FB16515-01A7-44CE-B741-1AAB054F955E}"/>
                  </a:ext>
                </a:extLst>
              </p:cNvPr>
              <p:cNvPicPr/>
              <p:nvPr/>
            </p:nvPicPr>
            <p:blipFill>
              <a:blip r:embed="rId14"/>
              <a:stretch>
                <a:fillRect/>
              </a:stretch>
            </p:blipFill>
            <p:spPr>
              <a:xfrm>
                <a:off x="637165" y="4607060"/>
                <a:ext cx="18000" cy="18000"/>
              </a:xfrm>
              <a:prstGeom prst="rect">
                <a:avLst/>
              </a:prstGeom>
            </p:spPr>
          </p:pic>
        </mc:Fallback>
      </mc:AlternateContent>
      <p:pic>
        <p:nvPicPr>
          <p:cNvPr id="21" name="Picture 20" descr="Logo, icon&#10;&#10;Description automatically generated">
            <a:extLst>
              <a:ext uri="{FF2B5EF4-FFF2-40B4-BE49-F238E27FC236}">
                <a16:creationId xmlns:a16="http://schemas.microsoft.com/office/drawing/2014/main" id="{99D824CC-6F16-4CD0-8B0B-47EC15367C3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086884" y="4289621"/>
            <a:ext cx="1047431" cy="969367"/>
          </a:xfrm>
          <a:prstGeom prst="rect">
            <a:avLst/>
          </a:prstGeom>
        </p:spPr>
      </p:pic>
    </p:spTree>
    <p:extLst>
      <p:ext uri="{BB962C8B-B14F-4D97-AF65-F5344CB8AC3E}">
        <p14:creationId xmlns:p14="http://schemas.microsoft.com/office/powerpoint/2010/main" val="211546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8C5B-F348-4599-B8BA-DCE2E96027B2}"/>
              </a:ext>
            </a:extLst>
          </p:cNvPr>
          <p:cNvSpPr>
            <a:spLocks noGrp="1"/>
          </p:cNvSpPr>
          <p:nvPr>
            <p:ph type="title"/>
          </p:nvPr>
        </p:nvSpPr>
        <p:spPr>
          <a:xfrm>
            <a:off x="144419" y="254735"/>
            <a:ext cx="12612575" cy="1325563"/>
          </a:xfrm>
        </p:spPr>
        <p:txBody>
          <a:bodyPr/>
          <a:lstStyle/>
          <a:p>
            <a:r>
              <a:rPr lang="en-US" dirty="0"/>
              <a:t>Demand generation: Digital marketing</a:t>
            </a:r>
          </a:p>
        </p:txBody>
      </p:sp>
      <p:graphicFrame>
        <p:nvGraphicFramePr>
          <p:cNvPr id="4" name="Diagram 3">
            <a:extLst>
              <a:ext uri="{FF2B5EF4-FFF2-40B4-BE49-F238E27FC236}">
                <a16:creationId xmlns:a16="http://schemas.microsoft.com/office/drawing/2014/main" id="{035BC9AB-C561-4FCD-95B6-895533822FA0}"/>
              </a:ext>
            </a:extLst>
          </p:cNvPr>
          <p:cNvGraphicFramePr/>
          <p:nvPr>
            <p:extLst>
              <p:ext uri="{D42A27DB-BD31-4B8C-83A1-F6EECF244321}">
                <p14:modId xmlns:p14="http://schemas.microsoft.com/office/powerpoint/2010/main" val="462562524"/>
              </p:ext>
            </p:extLst>
          </p:nvPr>
        </p:nvGraphicFramePr>
        <p:xfrm>
          <a:off x="2032000" y="12069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4955F4B-0EC6-47FB-B072-7258D7C63CB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73920" y="3631878"/>
            <a:ext cx="1791049" cy="2991945"/>
          </a:xfrm>
          <a:prstGeom prst="rect">
            <a:avLst/>
          </a:prstGeom>
        </p:spPr>
      </p:pic>
      <p:sp>
        <p:nvSpPr>
          <p:cNvPr id="8" name="Rectangle 7">
            <a:extLst>
              <a:ext uri="{FF2B5EF4-FFF2-40B4-BE49-F238E27FC236}">
                <a16:creationId xmlns:a16="http://schemas.microsoft.com/office/drawing/2014/main" id="{CA80537A-F99E-48BD-9AE5-0099ABAB3C14}"/>
              </a:ext>
            </a:extLst>
          </p:cNvPr>
          <p:cNvSpPr/>
          <p:nvPr/>
        </p:nvSpPr>
        <p:spPr>
          <a:xfrm>
            <a:off x="2367982" y="4411636"/>
            <a:ext cx="1335668" cy="624468"/>
          </a:xfrm>
          <a:prstGeom prst="rect">
            <a:avLst/>
          </a:prstGeom>
          <a:solidFill>
            <a:schemeClr val="bg2"/>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BUY ZINC WHEAT SEEDS </a:t>
            </a:r>
          </a:p>
        </p:txBody>
      </p:sp>
      <p:pic>
        <p:nvPicPr>
          <p:cNvPr id="1026" name="Picture 2" descr="Image result for new iphone showing tick tok">
            <a:extLst>
              <a:ext uri="{FF2B5EF4-FFF2-40B4-BE49-F238E27FC236}">
                <a16:creationId xmlns:a16="http://schemas.microsoft.com/office/drawing/2014/main" id="{A7F09221-4E82-4F59-A970-E2BF88646152}"/>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184703" y="3671228"/>
            <a:ext cx="1689701" cy="28289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919E1DA-36AD-4226-B0F3-51F0D00E9BEA}"/>
              </a:ext>
            </a:extLst>
          </p:cNvPr>
          <p:cNvSpPr/>
          <p:nvPr/>
        </p:nvSpPr>
        <p:spPr>
          <a:xfrm>
            <a:off x="4334313" y="4411636"/>
            <a:ext cx="1335668" cy="624468"/>
          </a:xfrm>
          <a:prstGeom prst="rect">
            <a:avLst/>
          </a:prstGeom>
          <a:solidFill>
            <a:schemeClr val="bg2"/>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Collect 1 ton of maize </a:t>
            </a:r>
          </a:p>
        </p:txBody>
      </p:sp>
      <p:pic>
        <p:nvPicPr>
          <p:cNvPr id="1028" name="Picture 4" descr="See related image detail">
            <a:extLst>
              <a:ext uri="{FF2B5EF4-FFF2-40B4-BE49-F238E27FC236}">
                <a16:creationId xmlns:a16="http://schemas.microsoft.com/office/drawing/2014/main" id="{8668C50D-2E1C-4F9A-B516-D7CA46D56B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216960" y="3861727"/>
            <a:ext cx="1791049"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27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9FFD-3ED2-4C50-B437-5D3243D87F8C}"/>
              </a:ext>
            </a:extLst>
          </p:cNvPr>
          <p:cNvSpPr>
            <a:spLocks noGrp="1"/>
          </p:cNvSpPr>
          <p:nvPr>
            <p:ph type="title"/>
          </p:nvPr>
        </p:nvSpPr>
        <p:spPr>
          <a:xfrm>
            <a:off x="569752" y="577758"/>
            <a:ext cx="11484716" cy="1325563"/>
          </a:xfrm>
        </p:spPr>
        <p:txBody>
          <a:bodyPr>
            <a:normAutofit fontScale="90000"/>
          </a:bodyPr>
          <a:lstStyle/>
          <a:p>
            <a:r>
              <a:rPr lang="en-US" dirty="0"/>
              <a:t>Traceability – standards &amp; certification </a:t>
            </a:r>
            <a:br>
              <a:rPr lang="en-US" dirty="0"/>
            </a:br>
            <a:endParaRPr lang="en-US" dirty="0"/>
          </a:p>
        </p:txBody>
      </p:sp>
      <p:pic>
        <p:nvPicPr>
          <p:cNvPr id="7" name="Picture 6">
            <a:extLst>
              <a:ext uri="{FF2B5EF4-FFF2-40B4-BE49-F238E27FC236}">
                <a16:creationId xmlns:a16="http://schemas.microsoft.com/office/drawing/2014/main" id="{FBA31912-52AC-4423-8BDD-D438AF03E474}"/>
              </a:ext>
            </a:extLst>
          </p:cNvPr>
          <p:cNvPicPr>
            <a:picLocks noChangeAspect="1"/>
          </p:cNvPicPr>
          <p:nvPr/>
        </p:nvPicPr>
        <p:blipFill>
          <a:blip r:embed="rId3"/>
          <a:stretch>
            <a:fillRect/>
          </a:stretch>
        </p:blipFill>
        <p:spPr>
          <a:xfrm>
            <a:off x="2610946" y="1608586"/>
            <a:ext cx="9443522" cy="6346486"/>
          </a:xfrm>
          <a:prstGeom prst="rect">
            <a:avLst/>
          </a:prstGeom>
        </p:spPr>
      </p:pic>
      <p:pic>
        <p:nvPicPr>
          <p:cNvPr id="8" name="Picture 7">
            <a:extLst>
              <a:ext uri="{FF2B5EF4-FFF2-40B4-BE49-F238E27FC236}">
                <a16:creationId xmlns:a16="http://schemas.microsoft.com/office/drawing/2014/main" id="{B4796913-9B92-4ECC-98FF-D706ACA17FFC}"/>
              </a:ext>
            </a:extLst>
          </p:cNvPr>
          <p:cNvPicPr>
            <a:picLocks noChangeAspect="1"/>
          </p:cNvPicPr>
          <p:nvPr/>
        </p:nvPicPr>
        <p:blipFill>
          <a:blip r:embed="rId4"/>
          <a:stretch>
            <a:fillRect/>
          </a:stretch>
        </p:blipFill>
        <p:spPr>
          <a:xfrm>
            <a:off x="569752" y="2288756"/>
            <a:ext cx="5145470" cy="3328704"/>
          </a:xfrm>
          <a:prstGeom prst="rect">
            <a:avLst/>
          </a:prstGeom>
        </p:spPr>
      </p:pic>
      <p:sp>
        <p:nvSpPr>
          <p:cNvPr id="9" name="Oval 8">
            <a:extLst>
              <a:ext uri="{FF2B5EF4-FFF2-40B4-BE49-F238E27FC236}">
                <a16:creationId xmlns:a16="http://schemas.microsoft.com/office/drawing/2014/main" id="{3971382A-59BF-4D2D-BD04-A0C4884FDEEA}"/>
              </a:ext>
            </a:extLst>
          </p:cNvPr>
          <p:cNvSpPr/>
          <p:nvPr/>
        </p:nvSpPr>
        <p:spPr>
          <a:xfrm>
            <a:off x="10426390" y="1608586"/>
            <a:ext cx="1382751" cy="13255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558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C8D0-7317-42BC-A1A4-EAD8B68F346A}"/>
              </a:ext>
            </a:extLst>
          </p:cNvPr>
          <p:cNvSpPr>
            <a:spLocks noGrp="1"/>
          </p:cNvSpPr>
          <p:nvPr>
            <p:ph type="title"/>
          </p:nvPr>
        </p:nvSpPr>
        <p:spPr>
          <a:xfrm>
            <a:off x="642695" y="547226"/>
            <a:ext cx="10515600" cy="1325563"/>
          </a:xfrm>
        </p:spPr>
        <p:txBody>
          <a:bodyPr>
            <a:normAutofit/>
          </a:bodyPr>
          <a:lstStyle/>
          <a:p>
            <a:r>
              <a:rPr lang="en-US" dirty="0"/>
              <a:t>Data – </a:t>
            </a:r>
            <a:r>
              <a:rPr lang="en-US" sz="3600" dirty="0"/>
              <a:t>Possibilities to make an impact </a:t>
            </a:r>
          </a:p>
        </p:txBody>
      </p:sp>
      <p:pic>
        <p:nvPicPr>
          <p:cNvPr id="5" name="Picture 4">
            <a:extLst>
              <a:ext uri="{FF2B5EF4-FFF2-40B4-BE49-F238E27FC236}">
                <a16:creationId xmlns:a16="http://schemas.microsoft.com/office/drawing/2014/main" id="{4803DE11-7F4C-409C-97AF-F1A16F79A4CA}"/>
              </a:ext>
            </a:extLst>
          </p:cNvPr>
          <p:cNvPicPr>
            <a:picLocks noChangeAspect="1"/>
          </p:cNvPicPr>
          <p:nvPr/>
        </p:nvPicPr>
        <p:blipFill>
          <a:blip r:embed="rId3"/>
          <a:stretch>
            <a:fillRect/>
          </a:stretch>
        </p:blipFill>
        <p:spPr>
          <a:xfrm>
            <a:off x="642695" y="2206924"/>
            <a:ext cx="7384648" cy="3847381"/>
          </a:xfrm>
          <a:prstGeom prst="rect">
            <a:avLst/>
          </a:prstGeom>
        </p:spPr>
      </p:pic>
      <p:pic>
        <p:nvPicPr>
          <p:cNvPr id="9" name="Picture 8">
            <a:extLst>
              <a:ext uri="{FF2B5EF4-FFF2-40B4-BE49-F238E27FC236}">
                <a16:creationId xmlns:a16="http://schemas.microsoft.com/office/drawing/2014/main" id="{7315BA30-748E-41DB-B0F8-BF3CB654F0E9}"/>
              </a:ext>
            </a:extLst>
          </p:cNvPr>
          <p:cNvPicPr>
            <a:picLocks noChangeAspect="1"/>
          </p:cNvPicPr>
          <p:nvPr/>
        </p:nvPicPr>
        <p:blipFill>
          <a:blip r:embed="rId4"/>
          <a:stretch>
            <a:fillRect/>
          </a:stretch>
        </p:blipFill>
        <p:spPr>
          <a:xfrm>
            <a:off x="8433381" y="2206924"/>
            <a:ext cx="3287210" cy="2444151"/>
          </a:xfrm>
          <a:prstGeom prst="rect">
            <a:avLst/>
          </a:prstGeom>
        </p:spPr>
      </p:pic>
    </p:spTree>
    <p:extLst>
      <p:ext uri="{BB962C8B-B14F-4D97-AF65-F5344CB8AC3E}">
        <p14:creationId xmlns:p14="http://schemas.microsoft.com/office/powerpoint/2010/main" val="331413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3B04-E98E-4D9C-AFA2-2361CB453C2B}"/>
              </a:ext>
            </a:extLst>
          </p:cNvPr>
          <p:cNvSpPr>
            <a:spLocks noGrp="1"/>
          </p:cNvSpPr>
          <p:nvPr>
            <p:ph type="title"/>
          </p:nvPr>
        </p:nvSpPr>
        <p:spPr>
          <a:xfrm>
            <a:off x="838200" y="146761"/>
            <a:ext cx="10515600" cy="1325563"/>
          </a:xfrm>
        </p:spPr>
        <p:txBody>
          <a:bodyPr/>
          <a:lstStyle/>
          <a:p>
            <a:r>
              <a:rPr lang="en-US" dirty="0"/>
              <a:t>Risk mitigation </a:t>
            </a:r>
          </a:p>
        </p:txBody>
      </p:sp>
      <p:graphicFrame>
        <p:nvGraphicFramePr>
          <p:cNvPr id="4" name="Table 4">
            <a:extLst>
              <a:ext uri="{FF2B5EF4-FFF2-40B4-BE49-F238E27FC236}">
                <a16:creationId xmlns:a16="http://schemas.microsoft.com/office/drawing/2014/main" id="{C23DABB3-839B-456E-B4F8-AFE5E5F9391C}"/>
              </a:ext>
            </a:extLst>
          </p:cNvPr>
          <p:cNvGraphicFramePr>
            <a:graphicFrameLocks noGrp="1"/>
          </p:cNvGraphicFramePr>
          <p:nvPr>
            <p:extLst>
              <p:ext uri="{D42A27DB-BD31-4B8C-83A1-F6EECF244321}">
                <p14:modId xmlns:p14="http://schemas.microsoft.com/office/powerpoint/2010/main" val="365257145"/>
              </p:ext>
            </p:extLst>
          </p:nvPr>
        </p:nvGraphicFramePr>
        <p:xfrm>
          <a:off x="533623" y="1140460"/>
          <a:ext cx="7409374" cy="5217160"/>
        </p:xfrm>
        <a:graphic>
          <a:graphicData uri="http://schemas.openxmlformats.org/drawingml/2006/table">
            <a:tbl>
              <a:tblPr firstRow="1" bandRow="1">
                <a:tableStyleId>{5C22544A-7EE6-4342-B048-85BDC9FD1C3A}</a:tableStyleId>
              </a:tblPr>
              <a:tblGrid>
                <a:gridCol w="2729276">
                  <a:extLst>
                    <a:ext uri="{9D8B030D-6E8A-4147-A177-3AD203B41FA5}">
                      <a16:colId xmlns:a16="http://schemas.microsoft.com/office/drawing/2014/main" val="3080303778"/>
                    </a:ext>
                  </a:extLst>
                </a:gridCol>
                <a:gridCol w="4680098">
                  <a:extLst>
                    <a:ext uri="{9D8B030D-6E8A-4147-A177-3AD203B41FA5}">
                      <a16:colId xmlns:a16="http://schemas.microsoft.com/office/drawing/2014/main" val="2392971164"/>
                    </a:ext>
                  </a:extLst>
                </a:gridCol>
              </a:tblGrid>
              <a:tr h="370840">
                <a:tc>
                  <a:txBody>
                    <a:bodyPr/>
                    <a:lstStyle/>
                    <a:p>
                      <a:r>
                        <a:rPr lang="en-US" dirty="0"/>
                        <a:t>Risk </a:t>
                      </a:r>
                    </a:p>
                  </a:txBody>
                  <a:tcPr/>
                </a:tc>
                <a:tc>
                  <a:txBody>
                    <a:bodyPr/>
                    <a:lstStyle/>
                    <a:p>
                      <a:r>
                        <a:rPr lang="en-US" dirty="0"/>
                        <a:t>Mitigation </a:t>
                      </a:r>
                    </a:p>
                  </a:txBody>
                  <a:tcPr/>
                </a:tc>
                <a:extLst>
                  <a:ext uri="{0D108BD9-81ED-4DB2-BD59-A6C34878D82A}">
                    <a16:rowId xmlns:a16="http://schemas.microsoft.com/office/drawing/2014/main" val="1275254660"/>
                  </a:ext>
                </a:extLst>
              </a:tr>
              <a:tr h="370840">
                <a:tc>
                  <a:txBody>
                    <a:bodyPr/>
                    <a:lstStyle/>
                    <a:p>
                      <a:r>
                        <a:rPr lang="en-US" dirty="0"/>
                        <a:t>Digital divide </a:t>
                      </a:r>
                    </a:p>
                  </a:txBody>
                  <a:tcPr/>
                </a:tc>
                <a:tc>
                  <a:txBody>
                    <a:bodyPr/>
                    <a:lstStyle/>
                    <a:p>
                      <a:r>
                        <a:rPr lang="en-US" dirty="0"/>
                        <a:t>Target beneficiaries of the HarvestPlus program are those most at risk of digital exclusion</a:t>
                      </a:r>
                    </a:p>
                  </a:txBody>
                  <a:tcPr/>
                </a:tc>
                <a:extLst>
                  <a:ext uri="{0D108BD9-81ED-4DB2-BD59-A6C34878D82A}">
                    <a16:rowId xmlns:a16="http://schemas.microsoft.com/office/drawing/2014/main" val="4186840272"/>
                  </a:ext>
                </a:extLst>
              </a:tr>
              <a:tr h="370840">
                <a:tc>
                  <a:txBody>
                    <a:bodyPr/>
                    <a:lstStyle/>
                    <a:p>
                      <a:r>
                        <a:rPr lang="en-US" dirty="0"/>
                        <a:t>Sustainability </a:t>
                      </a:r>
                    </a:p>
                  </a:txBody>
                  <a:tcPr/>
                </a:tc>
                <a:tc>
                  <a:txBody>
                    <a:bodyPr/>
                    <a:lstStyle/>
                    <a:p>
                      <a:r>
                        <a:rPr lang="en-US" dirty="0"/>
                        <a:t>Ensure there is a demonstrable return on investment that the user sees so they will make their own digital investments in the future </a:t>
                      </a:r>
                    </a:p>
                  </a:txBody>
                  <a:tcPr/>
                </a:tc>
                <a:extLst>
                  <a:ext uri="{0D108BD9-81ED-4DB2-BD59-A6C34878D82A}">
                    <a16:rowId xmlns:a16="http://schemas.microsoft.com/office/drawing/2014/main" val="1313839474"/>
                  </a:ext>
                </a:extLst>
              </a:tr>
              <a:tr h="370840">
                <a:tc>
                  <a:txBody>
                    <a:bodyPr/>
                    <a:lstStyle/>
                    <a:p>
                      <a:r>
                        <a:rPr lang="en-US" dirty="0"/>
                        <a:t>Data governance </a:t>
                      </a:r>
                    </a:p>
                  </a:txBody>
                  <a:tcPr/>
                </a:tc>
                <a:tc>
                  <a:txBody>
                    <a:bodyPr/>
                    <a:lstStyle/>
                    <a:p>
                      <a:r>
                        <a:rPr lang="en-US" dirty="0"/>
                        <a:t>In-house expertise, establish local laws, protect our beneficiaries, train staff and protect the data</a:t>
                      </a:r>
                    </a:p>
                  </a:txBody>
                  <a:tcPr/>
                </a:tc>
                <a:extLst>
                  <a:ext uri="{0D108BD9-81ED-4DB2-BD59-A6C34878D82A}">
                    <a16:rowId xmlns:a16="http://schemas.microsoft.com/office/drawing/2014/main" val="4254428771"/>
                  </a:ext>
                </a:extLst>
              </a:tr>
              <a:tr h="370840">
                <a:tc>
                  <a:txBody>
                    <a:bodyPr/>
                    <a:lstStyle/>
                    <a:p>
                      <a:r>
                        <a:rPr lang="en-US" dirty="0"/>
                        <a:t>Competition</a:t>
                      </a:r>
                    </a:p>
                  </a:txBody>
                  <a:tcPr/>
                </a:tc>
                <a:tc>
                  <a:txBody>
                    <a:bodyPr/>
                    <a:lstStyle/>
                    <a:p>
                      <a:r>
                        <a:rPr lang="en-US" dirty="0"/>
                        <a:t>Ensure the best prices from our partners, work with multiple partners and ensure the users know their options </a:t>
                      </a:r>
                    </a:p>
                  </a:txBody>
                  <a:tcPr/>
                </a:tc>
                <a:extLst>
                  <a:ext uri="{0D108BD9-81ED-4DB2-BD59-A6C34878D82A}">
                    <a16:rowId xmlns:a16="http://schemas.microsoft.com/office/drawing/2014/main" val="1325578915"/>
                  </a:ext>
                </a:extLst>
              </a:tr>
              <a:tr h="370840">
                <a:tc>
                  <a:txBody>
                    <a:bodyPr/>
                    <a:lstStyle/>
                    <a:p>
                      <a:r>
                        <a:rPr lang="en-US" dirty="0"/>
                        <a:t>Costs V’s benefits</a:t>
                      </a:r>
                    </a:p>
                  </a:txBody>
                  <a:tcPr/>
                </a:tc>
                <a:tc>
                  <a:txBody>
                    <a:bodyPr/>
                    <a:lstStyle/>
                    <a:p>
                      <a:r>
                        <a:rPr lang="en-US" dirty="0"/>
                        <a:t>Establish the theory of change and the impact pathway. Establish data driven return on investment – for users and sponsors</a:t>
                      </a:r>
                    </a:p>
                  </a:txBody>
                  <a:tcPr/>
                </a:tc>
                <a:extLst>
                  <a:ext uri="{0D108BD9-81ED-4DB2-BD59-A6C34878D82A}">
                    <a16:rowId xmlns:a16="http://schemas.microsoft.com/office/drawing/2014/main" val="642677573"/>
                  </a:ext>
                </a:extLst>
              </a:tr>
            </a:tbl>
          </a:graphicData>
        </a:graphic>
      </p:graphicFrame>
      <p:pic>
        <p:nvPicPr>
          <p:cNvPr id="10" name="Picture 9" descr="A can of food&#10;&#10;Description automatically generated with low confidence">
            <a:extLst>
              <a:ext uri="{FF2B5EF4-FFF2-40B4-BE49-F238E27FC236}">
                <a16:creationId xmlns:a16="http://schemas.microsoft.com/office/drawing/2014/main" id="{1D8881BC-E7AC-45FF-AD0A-4376B1B266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1052" y="0"/>
            <a:ext cx="3860948" cy="6858000"/>
          </a:xfrm>
          <a:prstGeom prst="rect">
            <a:avLst/>
          </a:prstGeom>
        </p:spPr>
      </p:pic>
    </p:spTree>
    <p:extLst>
      <p:ext uri="{BB962C8B-B14F-4D97-AF65-F5344CB8AC3E}">
        <p14:creationId xmlns:p14="http://schemas.microsoft.com/office/powerpoint/2010/main" val="108624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C94E516D-6850-498C-A82F-405A8F963F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474" y="0"/>
            <a:ext cx="3857625" cy="6858000"/>
          </a:xfrm>
          <a:prstGeom prst="rect">
            <a:avLst/>
          </a:prstGeom>
        </p:spPr>
      </p:pic>
      <p:sp>
        <p:nvSpPr>
          <p:cNvPr id="4" name="Title 1">
            <a:extLst>
              <a:ext uri="{FF2B5EF4-FFF2-40B4-BE49-F238E27FC236}">
                <a16:creationId xmlns:a16="http://schemas.microsoft.com/office/drawing/2014/main" id="{F25E01CF-6DC1-4677-ADBD-6399AEB86636}"/>
              </a:ext>
            </a:extLst>
          </p:cNvPr>
          <p:cNvSpPr txBox="1">
            <a:spLocks/>
          </p:cNvSpPr>
          <p:nvPr/>
        </p:nvSpPr>
        <p:spPr>
          <a:xfrm>
            <a:off x="3751325" y="615312"/>
            <a:ext cx="8019149" cy="182680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a:lstStyle>
          <a:p>
            <a:pPr algn="ctr"/>
            <a:r>
              <a:rPr lang="en-US" dirty="0"/>
              <a:t>Digital transformation of staple food supply chains for economic growth, food and nutrition security</a:t>
            </a:r>
          </a:p>
        </p:txBody>
      </p:sp>
      <p:sp>
        <p:nvSpPr>
          <p:cNvPr id="9" name="Content Placeholder 2">
            <a:extLst>
              <a:ext uri="{FF2B5EF4-FFF2-40B4-BE49-F238E27FC236}">
                <a16:creationId xmlns:a16="http://schemas.microsoft.com/office/drawing/2014/main" id="{B0FF41ED-A0AE-4746-BE5B-2269B52C3C0E}"/>
              </a:ext>
            </a:extLst>
          </p:cNvPr>
          <p:cNvSpPr>
            <a:spLocks noGrp="1"/>
          </p:cNvSpPr>
          <p:nvPr>
            <p:ph idx="1"/>
          </p:nvPr>
        </p:nvSpPr>
        <p:spPr>
          <a:xfrm>
            <a:off x="3894605" y="2573570"/>
            <a:ext cx="7732588" cy="4351338"/>
          </a:xfrm>
        </p:spPr>
        <p:txBody>
          <a:bodyPr/>
          <a:lstStyle/>
          <a:p>
            <a:r>
              <a:rPr lang="en-US" dirty="0"/>
              <a:t>Digitization is integral to our delivery model and scaling strategy</a:t>
            </a:r>
          </a:p>
          <a:p>
            <a:r>
              <a:rPr lang="en-US" dirty="0"/>
              <a:t>Continuously plan and work with the best partners </a:t>
            </a:r>
          </a:p>
          <a:p>
            <a:r>
              <a:rPr lang="en-US" dirty="0"/>
              <a:t>Use our current reach, 70 million people, to bridge the digital divide </a:t>
            </a:r>
          </a:p>
          <a:p>
            <a:r>
              <a:rPr lang="en-US" dirty="0"/>
              <a:t>Unchartered territory, take calculated risks and be prepared to fail – report our learnings </a:t>
            </a:r>
          </a:p>
          <a:p>
            <a:pPr marL="0" indent="0">
              <a:buNone/>
            </a:pPr>
            <a:endParaRPr lang="en-US" dirty="0"/>
          </a:p>
          <a:p>
            <a:endParaRPr lang="en-US" dirty="0"/>
          </a:p>
        </p:txBody>
      </p:sp>
    </p:spTree>
    <p:extLst>
      <p:ext uri="{BB962C8B-B14F-4D97-AF65-F5344CB8AC3E}">
        <p14:creationId xmlns:p14="http://schemas.microsoft.com/office/powerpoint/2010/main" val="12214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88D53-BB1C-46D0-8083-514B75C065CE}"/>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6441091" y="805315"/>
            <a:ext cx="5478154" cy="3537974"/>
          </a:xfrm>
          <a:prstGeom prst="rect">
            <a:avLst/>
          </a:prstGeom>
        </p:spPr>
      </p:pic>
      <p:pic>
        <p:nvPicPr>
          <p:cNvPr id="3" name="Picture 2">
            <a:extLst>
              <a:ext uri="{FF2B5EF4-FFF2-40B4-BE49-F238E27FC236}">
                <a16:creationId xmlns:a16="http://schemas.microsoft.com/office/drawing/2014/main" id="{F1BBA531-84D1-4EE5-9DB6-2407194FF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463" y="528506"/>
            <a:ext cx="3959749" cy="3959749"/>
          </a:xfrm>
          <a:prstGeom prst="rect">
            <a:avLst/>
          </a:prstGeom>
        </p:spPr>
      </p:pic>
    </p:spTree>
    <p:extLst>
      <p:ext uri="{BB962C8B-B14F-4D97-AF65-F5344CB8AC3E}">
        <p14:creationId xmlns:p14="http://schemas.microsoft.com/office/powerpoint/2010/main" val="1268594797"/>
      </p:ext>
    </p:extLst>
  </p:cSld>
  <p:clrMapOvr>
    <a:masterClrMapping/>
  </p:clrMapOvr>
</p:sld>
</file>

<file path=ppt/theme/theme1.xml><?xml version="1.0" encoding="utf-8"?>
<a:theme xmlns:a="http://schemas.openxmlformats.org/drawingml/2006/main" name="Office Theme">
  <a:themeElements>
    <a:clrScheme name="HarvestPlus">
      <a:dk1>
        <a:sysClr val="windowText" lastClr="000000"/>
      </a:dk1>
      <a:lt1>
        <a:sysClr val="window" lastClr="FFFFFF"/>
      </a:lt1>
      <a:dk2>
        <a:srgbClr val="44546A"/>
      </a:dk2>
      <a:lt2>
        <a:srgbClr val="E7E6E6"/>
      </a:lt2>
      <a:accent1>
        <a:srgbClr val="004785"/>
      </a:accent1>
      <a:accent2>
        <a:srgbClr val="78A22F"/>
      </a:accent2>
      <a:accent3>
        <a:srgbClr val="553060"/>
      </a:accent3>
      <a:accent4>
        <a:srgbClr val="BFD0E0"/>
      </a:accent4>
      <a:accent5>
        <a:srgbClr val="CFE4A3"/>
      </a:accent5>
      <a:accent6>
        <a:srgbClr val="D7BFDF"/>
      </a:accent6>
      <a:hlink>
        <a:srgbClr val="0563C1"/>
      </a:hlink>
      <a:folHlink>
        <a:srgbClr val="00B05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rvestPlus PPT  -  Read-Only" id="{E4CBE6DD-2236-4A24-BF8E-4165BAA7E0E8}" vid="{0F15A98B-C8F8-4E62-80AC-AD563AD95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E7FA327C966049810A3450CC6532D3" ma:contentTypeVersion="12" ma:contentTypeDescription="Create a new document." ma:contentTypeScope="" ma:versionID="a3958122097d0c90dd6845e7bf9b8b3c">
  <xsd:schema xmlns:xsd="http://www.w3.org/2001/XMLSchema" xmlns:xs="http://www.w3.org/2001/XMLSchema" xmlns:p="http://schemas.microsoft.com/office/2006/metadata/properties" xmlns:ns2="329f6409-a8fb-4d5e-bf4c-96f18f3bc8ab" xmlns:ns3="e30133d3-b175-442b-a6fd-84b302c06b35" targetNamespace="http://schemas.microsoft.com/office/2006/metadata/properties" ma:root="true" ma:fieldsID="e512db7b5e25cd67d295ad782849ad7e" ns2:_="" ns3:_="">
    <xsd:import namespace="329f6409-a8fb-4d5e-bf4c-96f18f3bc8ab"/>
    <xsd:import namespace="e30133d3-b175-442b-a6fd-84b302c06b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f6409-a8fb-4d5e-bf4c-96f18f3bc8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0133d3-b175-442b-a6fd-84b302c06b3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EBB864-83D6-43B2-8FD8-2F99FC4ECEE4}">
  <ds:schemaRefs>
    <ds:schemaRef ds:uri="http://schemas.microsoft.com/sharepoint/v3/contenttype/forms"/>
  </ds:schemaRefs>
</ds:datastoreItem>
</file>

<file path=customXml/itemProps2.xml><?xml version="1.0" encoding="utf-8"?>
<ds:datastoreItem xmlns:ds="http://schemas.openxmlformats.org/officeDocument/2006/customXml" ds:itemID="{4C6665F4-D627-4BB9-8691-8E66D977E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f6409-a8fb-4d5e-bf4c-96f18f3bc8ab"/>
    <ds:schemaRef ds:uri="e30133d3-b175-442b-a6fd-84b302c06b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CA01A1-B2C0-413D-859F-F926057BA86B}">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0a1cfb3d-bb24-42b2-9523-f071a626a67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HarvestPlus New PPT Template</Template>
  <TotalTime>1052</TotalTime>
  <Words>1892</Words>
  <Application>Microsoft Macintosh PowerPoint</Application>
  <PresentationFormat>Widescreen</PresentationFormat>
  <Paragraphs>114</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Calibri</vt:lpstr>
      <vt:lpstr>Office Theme</vt:lpstr>
      <vt:lpstr>PowerPoint Presentation</vt:lpstr>
      <vt:lpstr>HarvestPlus is committed to the investigation, adoption and research of new technology and digital tools that enable scale in the use &amp; reach of nutrient enriched crops </vt:lpstr>
      <vt:lpstr>PowerPoint Presentation</vt:lpstr>
      <vt:lpstr>Demand generation: Digital marketing</vt:lpstr>
      <vt:lpstr>Traceability – standards &amp; certification  </vt:lpstr>
      <vt:lpstr>Data – Possibilities to make an impact </vt:lpstr>
      <vt:lpstr>Risk mitigation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Goldstein, Peter (HarvestPlus)</dc:creator>
  <cp:lastModifiedBy>Decker, James (HarvestPlus)</cp:lastModifiedBy>
  <cp:revision>37</cp:revision>
  <dcterms:created xsi:type="dcterms:W3CDTF">2020-02-10T21:16:50Z</dcterms:created>
  <dcterms:modified xsi:type="dcterms:W3CDTF">2022-09-13T15:20:18Z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0x01010074E7FA327C966049810A3450CC6532D3</vt:lpwstr>
  </property>
</Properties>
</file>