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5430" r:id="rId5"/>
    <p:sldId id="5504" r:id="rId6"/>
    <p:sldId id="5503" r:id="rId7"/>
    <p:sldId id="5505" r:id="rId8"/>
    <p:sldId id="5466" r:id="rId9"/>
    <p:sldId id="5467" r:id="rId10"/>
    <p:sldId id="5499" r:id="rId11"/>
    <p:sldId id="5502" r:id="rId12"/>
    <p:sldId id="26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tein, Peter (HarvestPlus)" initials="GP(" lastIdx="1" clrIdx="0">
    <p:extLst>
      <p:ext uri="{19B8F6BF-5375-455C-9EA6-DF929625EA0E}">
        <p15:presenceInfo xmlns:p15="http://schemas.microsoft.com/office/powerpoint/2012/main" userId="S::P.GOLDSTEIN@cgiar.org::68e7f4e6-a097-4c82-96f0-f2639051e4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C7A"/>
    <a:srgbClr val="FFC001"/>
    <a:srgbClr val="618180"/>
    <a:srgbClr val="38B69F"/>
    <a:srgbClr val="FFD65F"/>
    <a:srgbClr val="78A22F"/>
    <a:srgbClr val="002060"/>
    <a:srgbClr val="BFD0E0"/>
    <a:srgbClr val="CFE4A3"/>
    <a:srgbClr val="00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0544" autoAdjust="0"/>
  </p:normalViewPr>
  <p:slideViewPr>
    <p:cSldViewPr snapToGrid="0">
      <p:cViewPr varScale="1">
        <p:scale>
          <a:sx n="97" d="100"/>
          <a:sy n="97" d="100"/>
        </p:scale>
        <p:origin x="1240" y="20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51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13BA6-06F9-4E84-AFC7-35936BD50AD2}" type="datetimeFigureOut">
              <a:rPr lang="en-US" smtClean="0"/>
              <a:t>9/13/22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AF510-85A8-4D49-A8FB-45E3737905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2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6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3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5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0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1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AF510-85A8-4D49-A8FB-45E3737905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6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846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4785"/>
                </a:solidFill>
              </a:ln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2316857-1A57-4E04-B3BC-2FFE53620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5987" y="5585329"/>
            <a:ext cx="1132606" cy="9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CD14C-C3CE-4D05-AC6C-BE18668A3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166" y="5616329"/>
            <a:ext cx="1938012" cy="969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718D3B-3EA5-4E67-89AF-856E4799FE71}"/>
              </a:ext>
            </a:extLst>
          </p:cNvPr>
          <p:cNvSpPr txBox="1"/>
          <p:nvPr userDrawn="1"/>
        </p:nvSpPr>
        <p:spPr>
          <a:xfrm>
            <a:off x="607799" y="5839222"/>
            <a:ext cx="425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785"/>
                </a:solidFill>
                <a:latin typeface="Arial Black" panose="020B0A04020102020204" pitchFamily="34" charset="0"/>
              </a:rPr>
              <a:t>HarvestPlus.org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4855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894A-5819-FE4A-90CF-5536DEDF75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915" y="755430"/>
            <a:ext cx="5478154" cy="35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22316857-1A57-4E04-B3BC-2FFE53620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5987" y="5465664"/>
            <a:ext cx="1132606" cy="9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CD14C-C3CE-4D05-AC6C-BE18668A3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166" y="5616329"/>
            <a:ext cx="1938012" cy="969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6A2A4-6F28-4C51-A944-9A3CF7750D2C}"/>
              </a:ext>
            </a:extLst>
          </p:cNvPr>
          <p:cNvSpPr txBox="1"/>
          <p:nvPr userDrawn="1"/>
        </p:nvSpPr>
        <p:spPr>
          <a:xfrm>
            <a:off x="607799" y="5839222"/>
            <a:ext cx="425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785"/>
                </a:solidFill>
                <a:latin typeface="Arial Black" panose="020B0A04020102020204" pitchFamily="34" charset="0"/>
              </a:rPr>
              <a:t>HarvestPlus.org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46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4785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5486400" cy="4846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90C74-9E21-CF45-842A-66353593D5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915" y="755430"/>
            <a:ext cx="5478154" cy="35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2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22316857-1A57-4E04-B3BC-2FFE53620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5987" y="5465664"/>
            <a:ext cx="1132606" cy="9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CD14C-C3CE-4D05-AC6C-BE18668A3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166" y="5616329"/>
            <a:ext cx="1938012" cy="969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D78850-676D-48EE-B627-74C08CC366DA}"/>
              </a:ext>
            </a:extLst>
          </p:cNvPr>
          <p:cNvSpPr txBox="1"/>
          <p:nvPr userDrawn="1"/>
        </p:nvSpPr>
        <p:spPr>
          <a:xfrm>
            <a:off x="607799" y="5839222"/>
            <a:ext cx="425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785"/>
                </a:solidFill>
                <a:latin typeface="Arial Black" panose="020B0A04020102020204" pitchFamily="34" charset="0"/>
              </a:rPr>
              <a:t>HarvestPlus.org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46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4785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4789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7F164C-83E1-024F-85D0-DDF55F1E5D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915" y="755430"/>
            <a:ext cx="5478154" cy="35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22316857-1A57-4E04-B3BC-2FFE53620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5987" y="5465664"/>
            <a:ext cx="1132606" cy="9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CD14C-C3CE-4D05-AC6C-BE18668A3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166" y="5616329"/>
            <a:ext cx="1938012" cy="969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632F8-BCD4-4F5D-AEE0-A4D93CD581AB}"/>
              </a:ext>
            </a:extLst>
          </p:cNvPr>
          <p:cNvSpPr txBox="1"/>
          <p:nvPr userDrawn="1"/>
        </p:nvSpPr>
        <p:spPr>
          <a:xfrm>
            <a:off x="607799" y="5839222"/>
            <a:ext cx="425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785"/>
                </a:solidFill>
                <a:latin typeface="Arial Black" panose="020B0A04020102020204" pitchFamily="34" charset="0"/>
              </a:rPr>
              <a:t>HarvestPlus.org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846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4785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4846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90128-2318-524C-9DA8-1EEF13564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915" y="755430"/>
            <a:ext cx="5478154" cy="35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651C-796F-491E-9F30-AFE63952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EC0F-6DD6-4AE8-8FE4-C5EDEC7BC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9D0DC-A048-4759-9B55-C91A2F4FDB06}"/>
              </a:ext>
            </a:extLst>
          </p:cNvPr>
          <p:cNvSpPr/>
          <p:nvPr userDrawn="1"/>
        </p:nvSpPr>
        <p:spPr>
          <a:xfrm>
            <a:off x="2276639" y="0"/>
            <a:ext cx="9871587" cy="402905"/>
          </a:xfrm>
          <a:prstGeom prst="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A9D1B7B-B875-4B1D-9A1B-EFA84A59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11" y="187031"/>
            <a:ext cx="1968254" cy="215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BFB657-65B7-4843-A8CE-E96DA798E730}"/>
              </a:ext>
            </a:extLst>
          </p:cNvPr>
          <p:cNvSpPr/>
          <p:nvPr userDrawn="1"/>
        </p:nvSpPr>
        <p:spPr>
          <a:xfrm>
            <a:off x="11789664" y="-2"/>
            <a:ext cx="402336" cy="402903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4D4851C-A139-437B-AD2F-9EC3EEFF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043407E-48D7-4942-8189-4EA499FC0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9D3C9AD-13B6-450C-B844-B5F5DB64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Name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9260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2D0D-7A40-4D40-B1C4-49B7672D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FDA3-4754-4D80-9E30-CD5CBC8DA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5E965-3281-49D2-B063-BE46B661D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8333F43-BCF5-4665-AF3A-F4C3E3C2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043407E-48D7-4942-8189-4EA499FC0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425F20-4FF5-4944-A11E-1AC4DDD2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B830-85CD-4A43-ADCA-5B4E78C0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1787F-6F64-4A79-8747-B2AB43EA7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F51A4-178E-4EB4-B3B3-50E4D98F8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24BBE-1163-4B6D-851C-52CC4A2A1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EDAA3-EC9A-441F-B495-C50DF11BB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124FE-5480-41F4-887A-432A3981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043407E-48D7-4942-8189-4EA499FC0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0026D6-B57F-43A6-9067-9DB2721E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5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D9A8-EABC-45C5-AD97-C306848F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A561C-8CF9-4CF2-94E6-6F65F9C6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043407E-48D7-4942-8189-4EA499FC0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7BA99F-4CB6-4F88-9168-DCA38A0F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1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539E9-32D3-4B2D-9560-18F25329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043407E-48D7-4942-8189-4EA499FC0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9A301D-ACB8-42A0-9364-695A3EC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B55B9-D5EF-487E-9BBC-DB7D2065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27C56-4EFE-410D-BFA8-3F6747CE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0A85B-490F-4380-AA8D-2CDDEF42276F}"/>
              </a:ext>
            </a:extLst>
          </p:cNvPr>
          <p:cNvSpPr/>
          <p:nvPr userDrawn="1"/>
        </p:nvSpPr>
        <p:spPr>
          <a:xfrm>
            <a:off x="2276639" y="0"/>
            <a:ext cx="9871587" cy="402905"/>
          </a:xfrm>
          <a:prstGeom prst="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A3D1129-B982-45D9-B118-618403F5811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11" y="187031"/>
            <a:ext cx="1968254" cy="215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B8F1B-57F1-48A5-AE03-E68E94F3F05D}"/>
              </a:ext>
            </a:extLst>
          </p:cNvPr>
          <p:cNvSpPr/>
          <p:nvPr userDrawn="1"/>
        </p:nvSpPr>
        <p:spPr>
          <a:xfrm>
            <a:off x="11789664" y="-2"/>
            <a:ext cx="402336" cy="402903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A493AFD-9C1F-4B5F-8538-AE0D307C5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043407E-48D7-4942-8189-4EA499FC0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F0E42A-BB4D-4C8B-A2E4-E9A6A2DAC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4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52" r:id="rId6"/>
    <p:sldLayoutId id="2147483653" r:id="rId7"/>
    <p:sldLayoutId id="2147483654" r:id="rId8"/>
    <p:sldLayoutId id="214748365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4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3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7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microsoft.com/office/2007/relationships/hdphoto" Target="../media/hdphoto16.wdp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9.wdp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microsoft.com/office/2007/relationships/hdphoto" Target="../media/hdphoto2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1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517A7-1AC9-4167-813C-102E7894A5E3}"/>
              </a:ext>
            </a:extLst>
          </p:cNvPr>
          <p:cNvSpPr txBox="1"/>
          <p:nvPr/>
        </p:nvSpPr>
        <p:spPr>
          <a:xfrm>
            <a:off x="5363571" y="1054899"/>
            <a:ext cx="6828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Technology: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 </a:t>
            </a:r>
            <a:r>
              <a:rPr lang="en-IN" sz="54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</a:t>
            </a:r>
            <a:r>
              <a:rPr kumimoji="0" lang="en-I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orce</a:t>
            </a: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Multiplier</a:t>
            </a:r>
            <a:endParaRPr kumimoji="0" lang="en-IN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16128-BB2C-4837-A459-576654D272D8}"/>
              </a:ext>
            </a:extLst>
          </p:cNvPr>
          <p:cNvSpPr txBox="1"/>
          <p:nvPr/>
        </p:nvSpPr>
        <p:spPr>
          <a:xfrm>
            <a:off x="6579705" y="4332309"/>
            <a:ext cx="561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-Ravinder Grover</a:t>
            </a:r>
            <a:endParaRPr kumimoji="0" lang="en-I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6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7886D38-0DF4-4647-9794-29420C95E72A}"/>
              </a:ext>
            </a:extLst>
          </p:cNvPr>
          <p:cNvSpPr/>
          <p:nvPr/>
        </p:nvSpPr>
        <p:spPr>
          <a:xfrm rot="5400000">
            <a:off x="5808207" y="477083"/>
            <a:ext cx="1615811" cy="11151778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D1DB627-191C-4868-887B-10A803C1630F}"/>
              </a:ext>
            </a:extLst>
          </p:cNvPr>
          <p:cNvSpPr/>
          <p:nvPr/>
        </p:nvSpPr>
        <p:spPr>
          <a:xfrm rot="5400000">
            <a:off x="4767981" y="-3211968"/>
            <a:ext cx="1615811" cy="11151778"/>
          </a:xfrm>
          <a:prstGeom prst="rect">
            <a:avLst/>
          </a:prstGeom>
          <a:solidFill>
            <a:srgbClr val="2B8C7A"/>
          </a:solidFill>
          <a:ln>
            <a:solidFill>
              <a:srgbClr val="2B8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84B08F-00FE-41E9-A2EF-EF836C617933}"/>
              </a:ext>
            </a:extLst>
          </p:cNvPr>
          <p:cNvGrpSpPr/>
          <p:nvPr/>
        </p:nvGrpSpPr>
        <p:grpSpPr>
          <a:xfrm rot="10800000">
            <a:off x="3218571" y="5544464"/>
            <a:ext cx="135772" cy="401955"/>
            <a:chOff x="2451652" y="1361584"/>
            <a:chExt cx="198783" cy="535001"/>
          </a:xfrm>
          <a:solidFill>
            <a:srgbClr val="2B8C7A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A32856A-3A05-4A2C-B988-44F2F9228909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grpFill/>
            <a:ln>
              <a:solidFill>
                <a:srgbClr val="2B8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7117B8-93E7-4685-80EB-3CD061BA6565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grpFill/>
            <a:ln w="28575">
              <a:solidFill>
                <a:srgbClr val="2B8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0C5CF8-B3E0-44E4-8D62-F5D2A20CF32D}"/>
              </a:ext>
            </a:extLst>
          </p:cNvPr>
          <p:cNvGrpSpPr/>
          <p:nvPr/>
        </p:nvGrpSpPr>
        <p:grpSpPr>
          <a:xfrm rot="10800000">
            <a:off x="6262965" y="5651016"/>
            <a:ext cx="135772" cy="401955"/>
            <a:chOff x="2451652" y="1361584"/>
            <a:chExt cx="198783" cy="535001"/>
          </a:xfrm>
          <a:solidFill>
            <a:srgbClr val="2B8C7A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C897130-BA35-4AC2-975D-70C7E067EDE8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grpFill/>
            <a:ln>
              <a:solidFill>
                <a:srgbClr val="2B8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025F480-650A-4910-B449-90F6414DC846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grpFill/>
            <a:ln w="28575">
              <a:solidFill>
                <a:srgbClr val="2B8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0D187D-79AC-411F-A4F6-1BD56C5C9835}"/>
              </a:ext>
            </a:extLst>
          </p:cNvPr>
          <p:cNvGrpSpPr/>
          <p:nvPr/>
        </p:nvGrpSpPr>
        <p:grpSpPr>
          <a:xfrm>
            <a:off x="10183019" y="2332106"/>
            <a:ext cx="135772" cy="365414"/>
            <a:chOff x="2451652" y="1361584"/>
            <a:chExt cx="198783" cy="5350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D3B1342-88F0-460B-A5C5-3397BEEE3C0E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solidFill>
              <a:srgbClr val="FFC001"/>
            </a:solidFill>
            <a:ln>
              <a:solidFill>
                <a:srgbClr val="FFC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7778FEC-5C9E-4F16-B5C4-9E55A82EB29C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ln w="28575"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2F8A58-BAE0-46E3-AC29-49E23248300A}"/>
              </a:ext>
            </a:extLst>
          </p:cNvPr>
          <p:cNvGrpSpPr/>
          <p:nvPr/>
        </p:nvGrpSpPr>
        <p:grpSpPr>
          <a:xfrm>
            <a:off x="1912003" y="2442569"/>
            <a:ext cx="135772" cy="365414"/>
            <a:chOff x="2451652" y="1361584"/>
            <a:chExt cx="198783" cy="53500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AB9BFC2-D73C-4E5C-B552-8536E76ABEB9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solidFill>
              <a:srgbClr val="FFC001"/>
            </a:solidFill>
            <a:ln>
              <a:solidFill>
                <a:srgbClr val="FFC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CAE501E-3697-461C-8D17-F7AFA04296C7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ln w="28575"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CC4DF1-FD15-4965-BAAB-2DDC2B3DEE08}"/>
              </a:ext>
            </a:extLst>
          </p:cNvPr>
          <p:cNvGrpSpPr/>
          <p:nvPr/>
        </p:nvGrpSpPr>
        <p:grpSpPr>
          <a:xfrm>
            <a:off x="4658846" y="2460867"/>
            <a:ext cx="135772" cy="365414"/>
            <a:chOff x="2451652" y="1361584"/>
            <a:chExt cx="198783" cy="53500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D933050-0464-4747-A2C6-F2FE28134244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solidFill>
              <a:srgbClr val="FFC001"/>
            </a:solidFill>
            <a:ln>
              <a:solidFill>
                <a:srgbClr val="FFC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00F9A1D-4DF5-4BED-A590-248062B562E0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ln w="28575"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216866-2BC0-4B09-A32B-2F32FFEFF894}"/>
              </a:ext>
            </a:extLst>
          </p:cNvPr>
          <p:cNvGrpSpPr/>
          <p:nvPr/>
        </p:nvGrpSpPr>
        <p:grpSpPr>
          <a:xfrm>
            <a:off x="7847609" y="2464044"/>
            <a:ext cx="135772" cy="365414"/>
            <a:chOff x="2451652" y="1361584"/>
            <a:chExt cx="198783" cy="53500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53D889-1777-4373-987F-95F58B793CA1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solidFill>
              <a:srgbClr val="FFC001"/>
            </a:solidFill>
            <a:ln>
              <a:solidFill>
                <a:srgbClr val="FFC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02BDD01-7F66-47EB-A3F6-BA0FCD4FCAF5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ln w="28575"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30D5A9C-4771-430A-98BF-EA826B822AD3}"/>
              </a:ext>
            </a:extLst>
          </p:cNvPr>
          <p:cNvSpPr/>
          <p:nvPr/>
        </p:nvSpPr>
        <p:spPr>
          <a:xfrm>
            <a:off x="9464275" y="2663204"/>
            <a:ext cx="1689185" cy="1777393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0FE4BD-8E21-4906-A4F2-6814849D8305}"/>
              </a:ext>
            </a:extLst>
          </p:cNvPr>
          <p:cNvSpPr/>
          <p:nvPr/>
        </p:nvSpPr>
        <p:spPr>
          <a:xfrm>
            <a:off x="7097432" y="2763987"/>
            <a:ext cx="1620497" cy="1615812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CD9EF4-9561-4A94-8E38-CCCBCBD42427}"/>
              </a:ext>
            </a:extLst>
          </p:cNvPr>
          <p:cNvSpPr/>
          <p:nvPr/>
        </p:nvSpPr>
        <p:spPr>
          <a:xfrm>
            <a:off x="8254602" y="4234539"/>
            <a:ext cx="1513984" cy="1615812"/>
          </a:xfrm>
          <a:prstGeom prst="rect">
            <a:avLst/>
          </a:prstGeom>
          <a:solidFill>
            <a:srgbClr val="2B8C7A"/>
          </a:solidFill>
          <a:ln>
            <a:solidFill>
              <a:srgbClr val="2B8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DC623CC-5917-4ADC-B9A5-A67D5C78A7EE}"/>
              </a:ext>
            </a:extLst>
          </p:cNvPr>
          <p:cNvSpPr/>
          <p:nvPr/>
        </p:nvSpPr>
        <p:spPr>
          <a:xfrm>
            <a:off x="5684425" y="4166447"/>
            <a:ext cx="1465864" cy="1474840"/>
          </a:xfrm>
          <a:prstGeom prst="rect">
            <a:avLst/>
          </a:prstGeom>
          <a:solidFill>
            <a:srgbClr val="2B8C7A"/>
          </a:solidFill>
          <a:ln>
            <a:solidFill>
              <a:srgbClr val="2B8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A7B6A0B-EFC9-4688-BEDE-5ADBDEB17997}"/>
              </a:ext>
            </a:extLst>
          </p:cNvPr>
          <p:cNvSpPr/>
          <p:nvPr/>
        </p:nvSpPr>
        <p:spPr>
          <a:xfrm>
            <a:off x="3816625" y="2778358"/>
            <a:ext cx="1890013" cy="1455670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BEC8CE-EC9B-481B-BC5F-AE4CCF63C046}"/>
              </a:ext>
            </a:extLst>
          </p:cNvPr>
          <p:cNvSpPr/>
          <p:nvPr/>
        </p:nvSpPr>
        <p:spPr>
          <a:xfrm>
            <a:off x="2412746" y="4223690"/>
            <a:ext cx="1916426" cy="1346518"/>
          </a:xfrm>
          <a:prstGeom prst="rect">
            <a:avLst/>
          </a:prstGeom>
          <a:solidFill>
            <a:srgbClr val="2B8C7A"/>
          </a:solidFill>
          <a:ln>
            <a:solidFill>
              <a:srgbClr val="2B8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872414F-AA8D-4AE5-B86A-96FE2C97352B}"/>
              </a:ext>
            </a:extLst>
          </p:cNvPr>
          <p:cNvSpPr/>
          <p:nvPr/>
        </p:nvSpPr>
        <p:spPr>
          <a:xfrm>
            <a:off x="1040223" y="2763987"/>
            <a:ext cx="1916426" cy="1620053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2C2607-EA4A-4EF0-A8B8-0CC4D392F69C}"/>
              </a:ext>
            </a:extLst>
          </p:cNvPr>
          <p:cNvGrpSpPr/>
          <p:nvPr/>
        </p:nvGrpSpPr>
        <p:grpSpPr>
          <a:xfrm rot="10800000">
            <a:off x="8946102" y="5783537"/>
            <a:ext cx="135772" cy="401955"/>
            <a:chOff x="2451652" y="1361584"/>
            <a:chExt cx="198783" cy="535001"/>
          </a:xfrm>
          <a:solidFill>
            <a:srgbClr val="2B8C7A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1BE727E-6A34-499C-ABBB-6F2758FCC2B5}"/>
                </a:ext>
              </a:extLst>
            </p:cNvPr>
            <p:cNvSpPr/>
            <p:nvPr/>
          </p:nvSpPr>
          <p:spPr>
            <a:xfrm>
              <a:off x="2451652" y="1361584"/>
              <a:ext cx="198783" cy="188920"/>
            </a:xfrm>
            <a:prstGeom prst="ellipse">
              <a:avLst/>
            </a:prstGeom>
            <a:grpFill/>
            <a:ln>
              <a:solidFill>
                <a:srgbClr val="2B8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89D22DE-EDC0-4BC0-8241-DF8EB5DF0720}"/>
                </a:ext>
              </a:extLst>
            </p:cNvPr>
            <p:cNvCxnSpPr>
              <a:cxnSpLocks/>
            </p:cNvCxnSpPr>
            <p:nvPr/>
          </p:nvCxnSpPr>
          <p:spPr>
            <a:xfrm>
              <a:off x="2551044" y="1503704"/>
              <a:ext cx="0" cy="392881"/>
            </a:xfrm>
            <a:prstGeom prst="line">
              <a:avLst/>
            </a:prstGeom>
            <a:grpFill/>
            <a:ln w="28575">
              <a:solidFill>
                <a:srgbClr val="2B8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39629B5-A464-4910-B44B-0BB5F6C1D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819" y="2858009"/>
            <a:ext cx="1743305" cy="1309598"/>
          </a:xfrm>
          <a:prstGeom prst="rect">
            <a:avLst/>
          </a:prstGeom>
          <a:ln>
            <a:noFill/>
          </a:ln>
          <a:effectLst>
            <a:glow rad="127000">
              <a:srgbClr val="FFC001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2817" y="39777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Technology has changed the way we do things</a:t>
            </a:r>
          </a:p>
        </p:txBody>
      </p:sp>
      <p:pic>
        <p:nvPicPr>
          <p:cNvPr id="4" name="Picture 3" descr="A person sitting at a desk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4A2B08C9-8F85-495A-ABA4-8B26B14A5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33" y="2835506"/>
            <a:ext cx="1768231" cy="1472775"/>
          </a:xfrm>
          <a:prstGeom prst="rect">
            <a:avLst/>
          </a:prstGeom>
          <a:ln>
            <a:noFill/>
          </a:ln>
          <a:effectLst>
            <a:glow rad="127000">
              <a:srgbClr val="FFC001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0D76513-33A0-4837-959B-B7C1C8818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25" y="4287074"/>
            <a:ext cx="1789068" cy="1190544"/>
          </a:xfrm>
          <a:prstGeom prst="rect">
            <a:avLst/>
          </a:prstGeom>
          <a:ln>
            <a:noFill/>
          </a:ln>
          <a:effectLst>
            <a:glow rad="127000">
              <a:srgbClr val="2B8C7A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A picture containing text, holding, hand, person&#10;&#10;Description automatically generated">
            <a:extLst>
              <a:ext uri="{FF2B5EF4-FFF2-40B4-BE49-F238E27FC236}">
                <a16:creationId xmlns:a16="http://schemas.microsoft.com/office/drawing/2014/main" id="{7B40A8ED-2B35-4427-9D40-746AE6879C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7812" y="2834473"/>
            <a:ext cx="1465863" cy="1474840"/>
          </a:xfrm>
          <a:prstGeom prst="rect">
            <a:avLst/>
          </a:prstGeom>
          <a:ln>
            <a:noFill/>
          </a:ln>
          <a:effectLst>
            <a:glow rad="127000">
              <a:srgbClr val="FFC001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A hand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256628DD-9D83-4847-85A3-927AA49B85D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4169" y="2750735"/>
            <a:ext cx="1564770" cy="1615812"/>
          </a:xfrm>
          <a:prstGeom prst="rect">
            <a:avLst/>
          </a:prstGeom>
          <a:ln>
            <a:noFill/>
          </a:ln>
          <a:effectLst>
            <a:glow rad="127000">
              <a:srgbClr val="FFC001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erson wearing a virtual reality headset&#10;&#10;Description automatically generated with medium confidence">
            <a:extLst>
              <a:ext uri="{FF2B5EF4-FFF2-40B4-BE49-F238E27FC236}">
                <a16:creationId xmlns:a16="http://schemas.microsoft.com/office/drawing/2014/main" id="{0DA987BE-E732-4118-BAF1-2EF290452A8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687" y="4209185"/>
            <a:ext cx="1360684" cy="1364550"/>
          </a:xfrm>
          <a:prstGeom prst="rect">
            <a:avLst/>
          </a:prstGeom>
          <a:ln>
            <a:noFill/>
          </a:ln>
          <a:effectLst>
            <a:glow rad="127000">
              <a:srgbClr val="2B8C7A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A picture containing car, vehicle&#10;&#10;Description automatically generated">
            <a:extLst>
              <a:ext uri="{FF2B5EF4-FFF2-40B4-BE49-F238E27FC236}">
                <a16:creationId xmlns:a16="http://schemas.microsoft.com/office/drawing/2014/main" id="{B8CC3153-D707-4C04-A4EF-B206EC88ED7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643" y="4324157"/>
            <a:ext cx="1398695" cy="1453295"/>
          </a:xfrm>
          <a:prstGeom prst="rect">
            <a:avLst/>
          </a:prstGeom>
          <a:ln>
            <a:noFill/>
          </a:ln>
          <a:effectLst>
            <a:glow rad="127000">
              <a:srgbClr val="2B8C7A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F0CE60-041F-47B0-A171-E54655D3814B}"/>
              </a:ext>
            </a:extLst>
          </p:cNvPr>
          <p:cNvSpPr/>
          <p:nvPr/>
        </p:nvSpPr>
        <p:spPr>
          <a:xfrm>
            <a:off x="2367550" y="5939398"/>
            <a:ext cx="1837811" cy="4483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88A471-7908-4DC8-9B0E-3E150B1C90F3}"/>
              </a:ext>
            </a:extLst>
          </p:cNvPr>
          <p:cNvSpPr/>
          <p:nvPr/>
        </p:nvSpPr>
        <p:spPr>
          <a:xfrm>
            <a:off x="8536833" y="6185493"/>
            <a:ext cx="1837811" cy="4483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3D01DF3-28A2-400D-821D-5428B1565492}"/>
              </a:ext>
            </a:extLst>
          </p:cNvPr>
          <p:cNvSpPr/>
          <p:nvPr/>
        </p:nvSpPr>
        <p:spPr>
          <a:xfrm>
            <a:off x="5498451" y="6040005"/>
            <a:ext cx="1837811" cy="4483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Entertain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66C73A-E856-49C0-8B6D-104DB4CEA2A4}"/>
              </a:ext>
            </a:extLst>
          </p:cNvPr>
          <p:cNvSpPr/>
          <p:nvPr/>
        </p:nvSpPr>
        <p:spPr>
          <a:xfrm>
            <a:off x="1198806" y="1965789"/>
            <a:ext cx="1670737" cy="37052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endParaRPr lang="en-US" sz="2000" b="1" dirty="0">
              <a:solidFill>
                <a:srgbClr val="FFC0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8276ED-5E88-4423-A77E-982962EB965E}"/>
              </a:ext>
            </a:extLst>
          </p:cNvPr>
          <p:cNvSpPr/>
          <p:nvPr/>
        </p:nvSpPr>
        <p:spPr>
          <a:xfrm>
            <a:off x="3957597" y="1919743"/>
            <a:ext cx="1670737" cy="37052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 Bills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B3BE89F-F31C-44F5-A386-0019BD6FC8F7}"/>
              </a:ext>
            </a:extLst>
          </p:cNvPr>
          <p:cNvSpPr/>
          <p:nvPr/>
        </p:nvSpPr>
        <p:spPr>
          <a:xfrm>
            <a:off x="6978165" y="2025759"/>
            <a:ext cx="1670737" cy="37052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DBFD2F-EB5D-4CBE-A5A6-FE91D27AD964}"/>
              </a:ext>
            </a:extLst>
          </p:cNvPr>
          <p:cNvSpPr/>
          <p:nvPr/>
        </p:nvSpPr>
        <p:spPr>
          <a:xfrm>
            <a:off x="9473498" y="1952049"/>
            <a:ext cx="1670737" cy="37052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Business</a:t>
            </a:r>
          </a:p>
        </p:txBody>
      </p:sp>
    </p:spTree>
    <p:extLst>
      <p:ext uri="{BB962C8B-B14F-4D97-AF65-F5344CB8AC3E}">
        <p14:creationId xmlns:p14="http://schemas.microsoft.com/office/powerpoint/2010/main" val="111869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2817" y="39777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And has disrupted the commercial landscape</a:t>
            </a:r>
          </a:p>
        </p:txBody>
      </p:sp>
      <p:pic>
        <p:nvPicPr>
          <p:cNvPr id="5" name="Picture 4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F1CC7A17-A2D4-4D8D-BFE1-3D89ACA7DC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435" y="4900662"/>
            <a:ext cx="3029364" cy="1920240"/>
          </a:xfrm>
          <a:prstGeom prst="rect">
            <a:avLst/>
          </a:prstGeom>
          <a:ln w="28575">
            <a:solidFill>
              <a:srgbClr val="FFC001"/>
            </a:solidFill>
          </a:ln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3FF9DC-8921-451D-87F8-06C9E9E3B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 amt="6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304" b="8925"/>
          <a:stretch/>
        </p:blipFill>
        <p:spPr>
          <a:xfrm>
            <a:off x="1148375" y="1895941"/>
            <a:ext cx="6266210" cy="2397763"/>
          </a:xfrm>
          <a:prstGeom prst="rect">
            <a:avLst/>
          </a:prstGeom>
          <a:ln w="38100">
            <a:solidFill>
              <a:srgbClr val="FFC001"/>
            </a:solidFill>
          </a:ln>
        </p:spPr>
      </p:pic>
      <p:pic>
        <p:nvPicPr>
          <p:cNvPr id="11" name="Picture 10" descr="A group of people in a hallway&#10;&#10;Description automatically generated with low confidence">
            <a:extLst>
              <a:ext uri="{FF2B5EF4-FFF2-40B4-BE49-F238E27FC236}">
                <a16:creationId xmlns:a16="http://schemas.microsoft.com/office/drawing/2014/main" id="{8127C4DB-27FA-4AD5-9D34-E3ACDED279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alphaModFix amt="62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2421" y="4900662"/>
            <a:ext cx="3101009" cy="1930566"/>
          </a:xfrm>
          <a:prstGeom prst="rect">
            <a:avLst/>
          </a:prstGeom>
          <a:ln w="28575">
            <a:solidFill>
              <a:srgbClr val="FFC001"/>
            </a:solidFill>
          </a:ln>
        </p:spPr>
      </p:pic>
      <p:pic>
        <p:nvPicPr>
          <p:cNvPr id="13" name="Picture 12" descr="A picture containing text, pile, cluttered&#10;&#10;Description automatically generated">
            <a:extLst>
              <a:ext uri="{FF2B5EF4-FFF2-40B4-BE49-F238E27FC236}">
                <a16:creationId xmlns:a16="http://schemas.microsoft.com/office/drawing/2014/main" id="{CD4D08CF-36DC-4DA9-929C-F8285B699B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62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052" y="1895941"/>
            <a:ext cx="3403437" cy="4924961"/>
          </a:xfrm>
          <a:prstGeom prst="rect">
            <a:avLst/>
          </a:prstGeom>
          <a:ln w="57150">
            <a:solidFill>
              <a:srgbClr val="FFC001"/>
            </a:solidFill>
          </a:ln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49D74F5-57E2-4631-BAA6-031F85A2FF30}"/>
              </a:ext>
            </a:extLst>
          </p:cNvPr>
          <p:cNvSpPr/>
          <p:nvPr/>
        </p:nvSpPr>
        <p:spPr>
          <a:xfrm>
            <a:off x="1144824" y="1413290"/>
            <a:ext cx="6269761" cy="3705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endParaRPr lang="en-US" sz="2000" b="1" dirty="0">
              <a:solidFill>
                <a:srgbClr val="2B8C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13714C1-FED3-434C-B476-E24834AFED1F}"/>
              </a:ext>
            </a:extLst>
          </p:cNvPr>
          <p:cNvSpPr/>
          <p:nvPr/>
        </p:nvSpPr>
        <p:spPr>
          <a:xfrm>
            <a:off x="1128588" y="4418011"/>
            <a:ext cx="3101009" cy="3705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932A64B-080A-4547-A35D-D5282329B493}"/>
              </a:ext>
            </a:extLst>
          </p:cNvPr>
          <p:cNvSpPr/>
          <p:nvPr/>
        </p:nvSpPr>
        <p:spPr>
          <a:xfrm>
            <a:off x="7564415" y="1413290"/>
            <a:ext cx="3416074" cy="3705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  <a:endParaRPr lang="en-US" sz="2000" b="1" dirty="0">
              <a:solidFill>
                <a:srgbClr val="2B8C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9A2D648-A181-42C2-9391-6FB5EB6E236E}"/>
              </a:ext>
            </a:extLst>
          </p:cNvPr>
          <p:cNvSpPr/>
          <p:nvPr/>
        </p:nvSpPr>
        <p:spPr>
          <a:xfrm>
            <a:off x="4342421" y="4418011"/>
            <a:ext cx="3058131" cy="3705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B8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Banking</a:t>
            </a:r>
            <a:endParaRPr lang="en-US" sz="2000" b="1" dirty="0">
              <a:solidFill>
                <a:srgbClr val="2B8C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BBE3D-DBE7-40DB-864C-B1979F0BC9BC}"/>
              </a:ext>
            </a:extLst>
          </p:cNvPr>
          <p:cNvSpPr txBox="1"/>
          <p:nvPr/>
        </p:nvSpPr>
        <p:spPr>
          <a:xfrm>
            <a:off x="1872823" y="2928425"/>
            <a:ext cx="481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Mass Customization in Apparels, Electronics etc.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344EBD-E656-455C-984B-0F3AA301280A}"/>
              </a:ext>
            </a:extLst>
          </p:cNvPr>
          <p:cNvSpPr txBox="1"/>
          <p:nvPr/>
        </p:nvSpPr>
        <p:spPr>
          <a:xfrm>
            <a:off x="8723914" y="3832039"/>
            <a:ext cx="158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Smart Inventory System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6FF2AB-D391-45AB-9239-2917206D5161}"/>
              </a:ext>
            </a:extLst>
          </p:cNvPr>
          <p:cNvSpPr txBox="1"/>
          <p:nvPr/>
        </p:nvSpPr>
        <p:spPr>
          <a:xfrm>
            <a:off x="1929931" y="5414752"/>
            <a:ext cx="1585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 &amp; VR Technologies for Surgical Training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FAD336-A31A-42E0-A0B9-0B919DDECF5B}"/>
              </a:ext>
            </a:extLst>
          </p:cNvPr>
          <p:cNvSpPr txBox="1"/>
          <p:nvPr/>
        </p:nvSpPr>
        <p:spPr>
          <a:xfrm>
            <a:off x="5224951" y="5509438"/>
            <a:ext cx="142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Everything on a Tap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C55206-D664-49E1-8883-9F3CAFCD2E19}"/>
              </a:ext>
            </a:extLst>
          </p:cNvPr>
          <p:cNvSpPr/>
          <p:nvPr/>
        </p:nvSpPr>
        <p:spPr>
          <a:xfrm>
            <a:off x="11220128" y="1126434"/>
            <a:ext cx="971872" cy="5731566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068CE4-2971-48DF-B049-40883B8381D8}"/>
              </a:ext>
            </a:extLst>
          </p:cNvPr>
          <p:cNvSpPr/>
          <p:nvPr/>
        </p:nvSpPr>
        <p:spPr>
          <a:xfrm>
            <a:off x="-8269" y="1126434"/>
            <a:ext cx="969264" cy="5731566"/>
          </a:xfrm>
          <a:prstGeom prst="rect">
            <a:avLst/>
          </a:prstGeom>
          <a:solidFill>
            <a:srgbClr val="2B8C7A"/>
          </a:solidFill>
          <a:ln>
            <a:solidFill>
              <a:srgbClr val="2B8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2817" y="39777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Agriculture is catching up fast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3E1524-77C4-42AA-A4D0-3686244E0758}"/>
              </a:ext>
            </a:extLst>
          </p:cNvPr>
          <p:cNvSpPr/>
          <p:nvPr/>
        </p:nvSpPr>
        <p:spPr>
          <a:xfrm>
            <a:off x="-2" y="1139687"/>
            <a:ext cx="3074505" cy="5731566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017FE3E-C868-4E62-A03A-B9C4EB7787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795890"/>
            <a:ext cx="6096001" cy="43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10A0F8B-D951-4DEA-A4A7-81732630BFE9}"/>
              </a:ext>
            </a:extLst>
          </p:cNvPr>
          <p:cNvSpPr/>
          <p:nvPr/>
        </p:nvSpPr>
        <p:spPr>
          <a:xfrm>
            <a:off x="6527416" y="2620912"/>
            <a:ext cx="5397298" cy="2460241"/>
          </a:xfrm>
          <a:prstGeom prst="rect">
            <a:avLst/>
          </a:prstGeom>
          <a:gradFill flip="none" rotWithShape="1">
            <a:gsLst>
              <a:gs pos="0">
                <a:srgbClr val="2B8C7A">
                  <a:shade val="30000"/>
                  <a:satMod val="115000"/>
                </a:srgbClr>
              </a:gs>
              <a:gs pos="50000">
                <a:srgbClr val="2B8C7A">
                  <a:shade val="67500"/>
                  <a:satMod val="115000"/>
                </a:srgbClr>
              </a:gs>
              <a:gs pos="100000">
                <a:srgbClr val="2B8C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2B8C7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i="0" dirty="0">
                <a:solidFill>
                  <a:schemeClr val="bg1"/>
                </a:solidFill>
                <a:effectLst/>
                <a:latin typeface="McKinsey Sans"/>
              </a:rPr>
              <a:t>According to McKinsey, if </a:t>
            </a:r>
            <a:r>
              <a:rPr lang="en-US" sz="2400" b="1" i="0" dirty="0">
                <a:solidFill>
                  <a:srgbClr val="FFC001"/>
                </a:solidFill>
                <a:effectLst/>
                <a:latin typeface="McKinsey Sans"/>
              </a:rPr>
              <a:t>connectivity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McKinsey Sans"/>
              </a:rPr>
              <a:t> is implemented successfully in </a:t>
            </a:r>
            <a:r>
              <a:rPr lang="en-US" sz="2400" b="1" dirty="0">
                <a:solidFill>
                  <a:srgbClr val="FFC001"/>
                </a:solidFill>
                <a:latin typeface="McKinsey Sans"/>
              </a:rPr>
              <a:t>agriculture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McKinsey Sans"/>
              </a:rPr>
              <a:t>, the industry could tack on </a:t>
            </a:r>
            <a:r>
              <a:rPr lang="en-US" sz="2400" b="1" i="0" dirty="0">
                <a:solidFill>
                  <a:srgbClr val="FFC001"/>
                </a:solidFill>
                <a:effectLst/>
                <a:latin typeface="McKinsey Sans"/>
              </a:rPr>
              <a:t>$500 billion </a:t>
            </a:r>
            <a:r>
              <a:rPr lang="en-US" sz="2000" b="1" dirty="0">
                <a:solidFill>
                  <a:schemeClr val="bg1"/>
                </a:solidFill>
                <a:latin typeface="McKinsey Sans"/>
              </a:rPr>
              <a:t>in</a:t>
            </a:r>
            <a:r>
              <a:rPr lang="en-US" sz="2400" b="1" i="0" dirty="0">
                <a:solidFill>
                  <a:srgbClr val="FFC001"/>
                </a:solidFill>
                <a:effectLst/>
                <a:latin typeface="McKinsey Sans"/>
              </a:rPr>
              <a:t> additional value </a:t>
            </a:r>
            <a:r>
              <a:rPr lang="en-US" sz="2000" b="1" dirty="0">
                <a:solidFill>
                  <a:schemeClr val="bg1"/>
                </a:solidFill>
                <a:latin typeface="McKinsey Sans"/>
              </a:rPr>
              <a:t>to the </a:t>
            </a:r>
            <a:r>
              <a:rPr lang="en-US" sz="2400" b="1" i="0" dirty="0">
                <a:solidFill>
                  <a:srgbClr val="FFC001"/>
                </a:solidFill>
                <a:effectLst/>
                <a:latin typeface="McKinsey Sans"/>
              </a:rPr>
              <a:t>global gross domestic product </a:t>
            </a:r>
            <a:r>
              <a:rPr lang="en-US" sz="2000" b="1" dirty="0">
                <a:solidFill>
                  <a:schemeClr val="bg1"/>
                </a:solidFill>
                <a:latin typeface="McKinsey Sans"/>
              </a:rPr>
              <a:t>by</a:t>
            </a:r>
            <a:r>
              <a:rPr lang="en-US" sz="2400" b="1" i="0" dirty="0">
                <a:solidFill>
                  <a:srgbClr val="FFC001"/>
                </a:solidFill>
                <a:effectLst/>
                <a:latin typeface="McKinsey Sans"/>
              </a:rPr>
              <a:t> 2030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2817" y="39777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What is going on across the Globe?</a:t>
            </a:r>
            <a:endParaRPr lang="en-US" sz="2400" b="1" dirty="0">
              <a:solidFill>
                <a:srgbClr val="0047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A54A-7097-44C7-BAB9-E4BCD05E648C}"/>
              </a:ext>
            </a:extLst>
          </p:cNvPr>
          <p:cNvSpPr/>
          <p:nvPr/>
        </p:nvSpPr>
        <p:spPr>
          <a:xfrm>
            <a:off x="557027" y="2517913"/>
            <a:ext cx="11647789" cy="4340087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302BC0-E645-4B98-B923-9C187FEE977F}"/>
              </a:ext>
            </a:extLst>
          </p:cNvPr>
          <p:cNvSpPr/>
          <p:nvPr/>
        </p:nvSpPr>
        <p:spPr>
          <a:xfrm>
            <a:off x="8113685" y="1563588"/>
            <a:ext cx="1853101" cy="1690329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FC9B6-8C7B-445A-949B-C1F364E5CAF3}"/>
              </a:ext>
            </a:extLst>
          </p:cNvPr>
          <p:cNvSpPr/>
          <p:nvPr/>
        </p:nvSpPr>
        <p:spPr>
          <a:xfrm>
            <a:off x="4474812" y="1563588"/>
            <a:ext cx="1853101" cy="1671203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B45EE-85EC-469A-B096-47FEFD41C459}"/>
              </a:ext>
            </a:extLst>
          </p:cNvPr>
          <p:cNvSpPr/>
          <p:nvPr/>
        </p:nvSpPr>
        <p:spPr>
          <a:xfrm>
            <a:off x="962810" y="1550968"/>
            <a:ext cx="1853101" cy="1723410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ound, plant, soil, hill&#10;&#10;Description automatically generated">
            <a:extLst>
              <a:ext uri="{FF2B5EF4-FFF2-40B4-BE49-F238E27FC236}">
                <a16:creationId xmlns:a16="http://schemas.microsoft.com/office/drawing/2014/main" id="{DF04D3ED-7826-4B0C-9C0C-7BE2390F4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85" y="1724116"/>
            <a:ext cx="2915264" cy="2668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C4A50-8330-4D29-A6B4-64DD2595DE1C}"/>
              </a:ext>
            </a:extLst>
          </p:cNvPr>
          <p:cNvSpPr txBox="1"/>
          <p:nvPr/>
        </p:nvSpPr>
        <p:spPr>
          <a:xfrm>
            <a:off x="1127085" y="4470450"/>
            <a:ext cx="2915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India</a:t>
            </a:r>
          </a:p>
        </p:txBody>
      </p:sp>
      <p:pic>
        <p:nvPicPr>
          <p:cNvPr id="8" name="Picture 7" descr="A picture containing outdoor, grass, plane, field&#10;&#10;Description automatically generated">
            <a:extLst>
              <a:ext uri="{FF2B5EF4-FFF2-40B4-BE49-F238E27FC236}">
                <a16:creationId xmlns:a16="http://schemas.microsoft.com/office/drawing/2014/main" id="{C26FBFEA-DD8E-4ED2-830E-C8A07E4EE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351" y="1722919"/>
            <a:ext cx="3045475" cy="2668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7A95AE-6DF5-4483-93A7-2F57B3070CE4}"/>
              </a:ext>
            </a:extLst>
          </p:cNvPr>
          <p:cNvSpPr txBox="1"/>
          <p:nvPr/>
        </p:nvSpPr>
        <p:spPr>
          <a:xfrm>
            <a:off x="4647351" y="4852346"/>
            <a:ext cx="304547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500" dirty="0"/>
              <a:t>Race to outsmart Locusts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03B43"/>
                </a:solidFill>
                <a:effectLst/>
                <a:latin typeface="Open Sans" panose="020B0606030504020204" pitchFamily="34" charset="0"/>
              </a:rPr>
              <a:t>Palm-sized GPS device let field officers record locust encounters then information distributed to countries through </a:t>
            </a:r>
            <a:r>
              <a:rPr lang="en-US" b="0" i="0" dirty="0" err="1">
                <a:solidFill>
                  <a:srgbClr val="003B43"/>
                </a:solidFill>
                <a:effectLst/>
                <a:latin typeface="Open Sans" panose="020B0606030504020204" pitchFamily="34" charset="0"/>
              </a:rPr>
              <a:t>LocustHub</a:t>
            </a:r>
            <a:r>
              <a:rPr lang="en-US" b="0" dirty="0">
                <a:solidFill>
                  <a:srgbClr val="003B43"/>
                </a:solidFill>
                <a:effectLst/>
                <a:latin typeface="Open Sans" panose="020B0606030504020204" pitchFamily="34" charset="0"/>
              </a:rPr>
              <a:t>. Drones used in remote areas.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 descr="A picture containing outdoor, sky, plant, grass&#10;&#10;Description automatically generated">
            <a:extLst>
              <a:ext uri="{FF2B5EF4-FFF2-40B4-BE49-F238E27FC236}">
                <a16:creationId xmlns:a16="http://schemas.microsoft.com/office/drawing/2014/main" id="{38990459-BA16-4AA4-ACA5-4008AE49FA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362" y="1745225"/>
            <a:ext cx="2903072" cy="265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21B836-0FCC-4866-8F60-7B35B030361E}"/>
              </a:ext>
            </a:extLst>
          </p:cNvPr>
          <p:cNvSpPr txBox="1"/>
          <p:nvPr/>
        </p:nvSpPr>
        <p:spPr>
          <a:xfrm>
            <a:off x="8285636" y="4852346"/>
            <a:ext cx="2903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500" b="1" dirty="0"/>
              <a:t>Short Corn is Smart Corn</a:t>
            </a:r>
          </a:p>
          <a:p>
            <a:pPr algn="ctr"/>
            <a:endParaRPr lang="en-US" sz="1500" b="1" dirty="0"/>
          </a:p>
          <a:p>
            <a:pPr algn="ctr"/>
            <a:r>
              <a:rPr lang="en-US" dirty="0">
                <a:solidFill>
                  <a:srgbClr val="003B43"/>
                </a:solidFill>
                <a:effectLst/>
                <a:latin typeface="Open Sans" panose="020B0606030504020204" pitchFamily="34" charset="0"/>
              </a:rPr>
              <a:t>By combining data analytics and hybrid breeding processes, short-stature corn was developed to stand at the ideal height to pair perfectly with harvest combine and prevent food loss.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113373-E4DD-4EA1-9757-3433B2C13BC1}"/>
              </a:ext>
            </a:extLst>
          </p:cNvPr>
          <p:cNvSpPr txBox="1"/>
          <p:nvPr/>
        </p:nvSpPr>
        <p:spPr>
          <a:xfrm>
            <a:off x="1015818" y="4938944"/>
            <a:ext cx="3026531" cy="14003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Saving Soil</a:t>
            </a:r>
          </a:p>
          <a:p>
            <a:pPr algn="ctr"/>
            <a:endParaRPr lang="en-US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rPr>
              <a:t>Google collaborates with </a:t>
            </a:r>
            <a:r>
              <a:rPr lang="en-US" sz="1400" dirty="0" err="1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rPr>
              <a:t>nurture.farm</a:t>
            </a:r>
            <a:r>
              <a:rPr lang="en-US" sz="1400" dirty="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rPr>
              <a:t> to identify scalable and cost-effective soil health measurement solutions.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4FE473-880A-47AB-8187-85DA1D508D8D}"/>
              </a:ext>
            </a:extLst>
          </p:cNvPr>
          <p:cNvSpPr txBox="1"/>
          <p:nvPr/>
        </p:nvSpPr>
        <p:spPr>
          <a:xfrm>
            <a:off x="4753698" y="4474933"/>
            <a:ext cx="303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Kenya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4D2319-179C-48BD-9BF7-3AA11CF98544}"/>
              </a:ext>
            </a:extLst>
          </p:cNvPr>
          <p:cNvSpPr txBox="1"/>
          <p:nvPr/>
        </p:nvSpPr>
        <p:spPr>
          <a:xfrm>
            <a:off x="8693119" y="4457343"/>
            <a:ext cx="29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06DFF0A-F279-4DF5-9A0A-548BE94D47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71" y="4494672"/>
            <a:ext cx="929978" cy="314332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7B68A3-1230-470B-B432-8D5AAAEFE9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867" y="4286042"/>
            <a:ext cx="610154" cy="68399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8E8F225-2F38-4CD7-A872-AC8C0C0FEFC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492" y="4315529"/>
            <a:ext cx="642043" cy="6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5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2817" y="39777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What is going on across the Globe?</a:t>
            </a:r>
            <a:endParaRPr lang="en-US" sz="2400" b="1" dirty="0">
              <a:solidFill>
                <a:srgbClr val="0047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A54A-7097-44C7-BAB9-E4BCD05E648C}"/>
              </a:ext>
            </a:extLst>
          </p:cNvPr>
          <p:cNvSpPr/>
          <p:nvPr/>
        </p:nvSpPr>
        <p:spPr>
          <a:xfrm>
            <a:off x="557027" y="2517913"/>
            <a:ext cx="11647789" cy="4340087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302BC0-E645-4B98-B923-9C187FEE977F}"/>
              </a:ext>
            </a:extLst>
          </p:cNvPr>
          <p:cNvSpPr/>
          <p:nvPr/>
        </p:nvSpPr>
        <p:spPr>
          <a:xfrm>
            <a:off x="8113685" y="1563588"/>
            <a:ext cx="1853101" cy="1690329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FC9B6-8C7B-445A-949B-C1F364E5CAF3}"/>
              </a:ext>
            </a:extLst>
          </p:cNvPr>
          <p:cNvSpPr/>
          <p:nvPr/>
        </p:nvSpPr>
        <p:spPr>
          <a:xfrm>
            <a:off x="4474812" y="1563588"/>
            <a:ext cx="1853101" cy="1671203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B45EE-85EC-469A-B096-47FEFD41C459}"/>
              </a:ext>
            </a:extLst>
          </p:cNvPr>
          <p:cNvSpPr/>
          <p:nvPr/>
        </p:nvSpPr>
        <p:spPr>
          <a:xfrm>
            <a:off x="962810" y="1550968"/>
            <a:ext cx="1853101" cy="1723410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C4A50-8330-4D29-A6B4-64DD2595DE1C}"/>
              </a:ext>
            </a:extLst>
          </p:cNvPr>
          <p:cNvSpPr txBox="1"/>
          <p:nvPr/>
        </p:nvSpPr>
        <p:spPr>
          <a:xfrm>
            <a:off x="1889360" y="4457343"/>
            <a:ext cx="228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Kenya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A95AE-6DF5-4483-93A7-2F57B3070CE4}"/>
              </a:ext>
            </a:extLst>
          </p:cNvPr>
          <p:cNvSpPr txBox="1"/>
          <p:nvPr/>
        </p:nvSpPr>
        <p:spPr>
          <a:xfrm>
            <a:off x="4647351" y="4852346"/>
            <a:ext cx="315817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Digitizing The Science Of Discovery And The Science Of Delivery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Intelligent Agricultural Systems Advisory Tool (ISAT) deliver SMS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LeasyScan</a:t>
            </a:r>
            <a:r>
              <a:rPr lang="en-US" b="0" dirty="0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measure leaf surface area and water stress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HarvestMaster</a:t>
            </a:r>
            <a:r>
              <a:rPr lang="en-US" b="0" dirty="0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records grain weight and moisture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1B836-0FCC-4866-8F60-7B35B030361E}"/>
              </a:ext>
            </a:extLst>
          </p:cNvPr>
          <p:cNvSpPr txBox="1"/>
          <p:nvPr/>
        </p:nvSpPr>
        <p:spPr>
          <a:xfrm>
            <a:off x="8285636" y="4852346"/>
            <a:ext cx="2903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500" b="1" dirty="0"/>
              <a:t>Building a Community</a:t>
            </a:r>
          </a:p>
          <a:p>
            <a:pPr algn="ctr"/>
            <a:endParaRPr lang="en-US" sz="1500" b="1" dirty="0"/>
          </a:p>
          <a:p>
            <a:pPr algn="ctr"/>
            <a:r>
              <a:rPr lang="en-US" dirty="0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education based interactive &amp; multilingual app for areas crippled from low network conditions. People coming together for bettering the nutritional condition in the mountain region.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113373-E4DD-4EA1-9757-3433B2C13BC1}"/>
              </a:ext>
            </a:extLst>
          </p:cNvPr>
          <p:cNvSpPr txBox="1"/>
          <p:nvPr/>
        </p:nvSpPr>
        <p:spPr>
          <a:xfrm>
            <a:off x="1015818" y="4938944"/>
            <a:ext cx="3026531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Finding the best fit</a:t>
            </a:r>
          </a:p>
          <a:p>
            <a:pPr algn="ctr"/>
            <a:endParaRPr lang="en-US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rPr>
              <a:t>Field agents enrolling farmers and collecting data through tablets, increasing efficiency and scale. Loan repayments facilitated through mobile for farmers, bringing sustainability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4FE473-880A-47AB-8187-85DA1D508D8D}"/>
              </a:ext>
            </a:extLst>
          </p:cNvPr>
          <p:cNvSpPr txBox="1"/>
          <p:nvPr/>
        </p:nvSpPr>
        <p:spPr>
          <a:xfrm>
            <a:off x="4647351" y="4394097"/>
            <a:ext cx="303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India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4D2319-179C-48BD-9BF7-3AA11CF98544}"/>
              </a:ext>
            </a:extLst>
          </p:cNvPr>
          <p:cNvSpPr txBox="1"/>
          <p:nvPr/>
        </p:nvSpPr>
        <p:spPr>
          <a:xfrm>
            <a:off x="8285636" y="4404556"/>
            <a:ext cx="29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Ethiopia</a:t>
            </a:r>
          </a:p>
        </p:txBody>
      </p:sp>
      <p:pic>
        <p:nvPicPr>
          <p:cNvPr id="16" name="Picture 15" descr="A group of people sitting on the floor looking at a calculator&#10;&#10;Description automatically generated with low confidence">
            <a:extLst>
              <a:ext uri="{FF2B5EF4-FFF2-40B4-BE49-F238E27FC236}">
                <a16:creationId xmlns:a16="http://schemas.microsoft.com/office/drawing/2014/main" id="{1FCCC30A-3180-4F7D-841B-306EBE97E0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33" y="1722919"/>
            <a:ext cx="3028915" cy="2668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A group of women sitting on a couch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2A68E413-EE0A-4868-8524-78E3FB22CB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468" y="1709667"/>
            <a:ext cx="3028914" cy="2650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776A4A-1485-4B21-B3BA-33DDEED41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456" y="1715461"/>
            <a:ext cx="3028914" cy="2619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1A62E93-D08B-4DDE-AC8C-37E2019FB4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82" y="4452824"/>
            <a:ext cx="1561492" cy="268651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E2F1BCF-07BF-4F0E-B44B-930CE36749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923" y="4312967"/>
            <a:ext cx="1299115" cy="42192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927CA7E-5D65-479F-B190-EC94DFEEEF3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316" y="3967935"/>
            <a:ext cx="904433" cy="10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2817" y="39777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What is going on across the Globe?</a:t>
            </a:r>
            <a:endParaRPr lang="en-US" sz="2400" b="1" dirty="0">
              <a:solidFill>
                <a:srgbClr val="0047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A54A-7097-44C7-BAB9-E4BCD05E648C}"/>
              </a:ext>
            </a:extLst>
          </p:cNvPr>
          <p:cNvSpPr/>
          <p:nvPr/>
        </p:nvSpPr>
        <p:spPr>
          <a:xfrm>
            <a:off x="557027" y="2517913"/>
            <a:ext cx="11647789" cy="4340087"/>
          </a:xfrm>
          <a:prstGeom prst="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302BC0-E645-4B98-B923-9C187FEE977F}"/>
              </a:ext>
            </a:extLst>
          </p:cNvPr>
          <p:cNvSpPr/>
          <p:nvPr/>
        </p:nvSpPr>
        <p:spPr>
          <a:xfrm>
            <a:off x="8113685" y="1563588"/>
            <a:ext cx="1853101" cy="1690329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FC9B6-8C7B-445A-949B-C1F364E5CAF3}"/>
              </a:ext>
            </a:extLst>
          </p:cNvPr>
          <p:cNvSpPr/>
          <p:nvPr/>
        </p:nvSpPr>
        <p:spPr>
          <a:xfrm>
            <a:off x="4474812" y="1563588"/>
            <a:ext cx="1853101" cy="1671203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B45EE-85EC-469A-B096-47FEFD41C459}"/>
              </a:ext>
            </a:extLst>
          </p:cNvPr>
          <p:cNvSpPr/>
          <p:nvPr/>
        </p:nvSpPr>
        <p:spPr>
          <a:xfrm>
            <a:off x="962810" y="1550968"/>
            <a:ext cx="1853101" cy="1723410"/>
          </a:xfrm>
          <a:prstGeom prst="rect">
            <a:avLst/>
          </a:prstGeom>
          <a:solidFill>
            <a:srgbClr val="38B69F"/>
          </a:solidFill>
          <a:ln>
            <a:solidFill>
              <a:srgbClr val="38B6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C4A50-8330-4D29-A6B4-64DD2595DE1C}"/>
              </a:ext>
            </a:extLst>
          </p:cNvPr>
          <p:cNvSpPr txBox="1"/>
          <p:nvPr/>
        </p:nvSpPr>
        <p:spPr>
          <a:xfrm>
            <a:off x="1889360" y="4457343"/>
            <a:ext cx="228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Haiti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A95AE-6DF5-4483-93A7-2F57B3070CE4}"/>
              </a:ext>
            </a:extLst>
          </p:cNvPr>
          <p:cNvSpPr txBox="1"/>
          <p:nvPr/>
        </p:nvSpPr>
        <p:spPr>
          <a:xfrm>
            <a:off x="4647351" y="4852346"/>
            <a:ext cx="315817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E-NAM (National Agriculture Market)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/>
          </a:p>
          <a:p>
            <a:r>
              <a:rPr lang="en-US" b="0" dirty="0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pan-India electronic trading portal which networks the existing APMC mandis to create a unified national market for agricultural commodities. It provides better price discovery through transparent auction process.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1B836-0FCC-4866-8F60-7B35B030361E}"/>
              </a:ext>
            </a:extLst>
          </p:cNvPr>
          <p:cNvSpPr txBox="1"/>
          <p:nvPr/>
        </p:nvSpPr>
        <p:spPr>
          <a:xfrm>
            <a:off x="8285636" y="4852346"/>
            <a:ext cx="3103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/>
              <a:t>Pioneering index-based insurance program</a:t>
            </a:r>
          </a:p>
          <a:p>
            <a:pPr algn="ctr"/>
            <a:r>
              <a:rPr lang="en-US" dirty="0">
                <a:solidFill>
                  <a:srgbClr val="003B4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compensation payment is linked to an index often correlated to climatic data (i.e.: humidity, rainfall, and temperature) generally collected by satellite images or meteorological stations.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113373-E4DD-4EA1-9757-3433B2C13BC1}"/>
              </a:ext>
            </a:extLst>
          </p:cNvPr>
          <p:cNvSpPr txBox="1"/>
          <p:nvPr/>
        </p:nvSpPr>
        <p:spPr>
          <a:xfrm>
            <a:off x="864491" y="4889957"/>
            <a:ext cx="3329184" cy="204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high quality market</a:t>
            </a:r>
          </a:p>
          <a:p>
            <a:pPr algn="ctr"/>
            <a:endParaRPr lang="en-US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003B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proposed solution uses a third-party cold logistics service provider to reduce spoilage, and a broker, equipped with distributed ledger technology, to connect Haitian farmers with buyers in the United States and Canada.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4FE473-880A-47AB-8187-85DA1D508D8D}"/>
              </a:ext>
            </a:extLst>
          </p:cNvPr>
          <p:cNvSpPr txBox="1"/>
          <p:nvPr/>
        </p:nvSpPr>
        <p:spPr>
          <a:xfrm>
            <a:off x="4647351" y="4394097"/>
            <a:ext cx="303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India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4D2319-179C-48BD-9BF7-3AA11CF98544}"/>
              </a:ext>
            </a:extLst>
          </p:cNvPr>
          <p:cNvSpPr txBox="1"/>
          <p:nvPr/>
        </p:nvSpPr>
        <p:spPr>
          <a:xfrm>
            <a:off x="8285636" y="4404556"/>
            <a:ext cx="29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Senegal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0B2E7-FE27-43F8-B847-6732F27B7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553" y="1705280"/>
            <a:ext cx="3033612" cy="2664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3F15E6-AE27-4D95-99E8-8F51EE072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756" y="4177196"/>
            <a:ext cx="1248155" cy="619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0232F-5134-4DBD-98F5-0E40BF8D4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351" y="1699815"/>
            <a:ext cx="3055745" cy="266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E6278-DCC2-4DD2-855C-BF4C7D0F4A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636" y="1699815"/>
            <a:ext cx="3103017" cy="2668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23D696-3A75-4F6B-8AE7-3A483CA283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174" y="4164144"/>
            <a:ext cx="637125" cy="6810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992555-5254-4887-902B-A907FA435F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490" y="4326804"/>
            <a:ext cx="1021185" cy="448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C2987D-CB53-4248-ACFC-4C7B74F7D04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533" y="4262677"/>
            <a:ext cx="1470388" cy="5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FB6F-C28B-4456-BE95-289390143286}"/>
              </a:ext>
            </a:extLst>
          </p:cNvPr>
          <p:cNvSpPr txBox="1"/>
          <p:nvPr/>
        </p:nvSpPr>
        <p:spPr>
          <a:xfrm>
            <a:off x="1" y="490543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785"/>
                </a:solidFill>
                <a:latin typeface="Arial Black" panose="020B0A04020102020204" pitchFamily="34" charset="0"/>
              </a:rPr>
              <a:t>Future of Food: Harnessing Technologies to Improve Food Systems</a:t>
            </a:r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0B70636B-AE5C-4787-AE9E-64C261542B7B}"/>
              </a:ext>
            </a:extLst>
          </p:cNvPr>
          <p:cNvSpPr>
            <a:spLocks/>
          </p:cNvSpPr>
          <p:nvPr/>
        </p:nvSpPr>
        <p:spPr bwMode="auto">
          <a:xfrm>
            <a:off x="9377890" y="2853128"/>
            <a:ext cx="1129384" cy="1097377"/>
          </a:xfrm>
          <a:custGeom>
            <a:avLst/>
            <a:gdLst>
              <a:gd name="T0" fmla="*/ 209 w 209"/>
              <a:gd name="T1" fmla="*/ 0 h 202"/>
              <a:gd name="T2" fmla="*/ 209 w 209"/>
              <a:gd name="T3" fmla="*/ 202 h 202"/>
              <a:gd name="T4" fmla="*/ 104 w 209"/>
              <a:gd name="T5" fmla="*/ 152 h 202"/>
              <a:gd name="T6" fmla="*/ 0 w 209"/>
              <a:gd name="T7" fmla="*/ 202 h 202"/>
              <a:gd name="T8" fmla="*/ 0 w 209"/>
              <a:gd name="T9" fmla="*/ 0 h 202"/>
              <a:gd name="T10" fmla="*/ 104 w 209"/>
              <a:gd name="T11" fmla="*/ 50 h 202"/>
              <a:gd name="T12" fmla="*/ 209 w 209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202">
                <a:moveTo>
                  <a:pt x="209" y="0"/>
                </a:moveTo>
                <a:cubicBezTo>
                  <a:pt x="209" y="202"/>
                  <a:pt x="209" y="202"/>
                  <a:pt x="209" y="202"/>
                </a:cubicBezTo>
                <a:cubicBezTo>
                  <a:pt x="186" y="172"/>
                  <a:pt x="147" y="152"/>
                  <a:pt x="104" y="152"/>
                </a:cubicBezTo>
                <a:cubicBezTo>
                  <a:pt x="61" y="152"/>
                  <a:pt x="23" y="172"/>
                  <a:pt x="0" y="202"/>
                </a:cubicBezTo>
                <a:cubicBezTo>
                  <a:pt x="0" y="0"/>
                  <a:pt x="0" y="0"/>
                  <a:pt x="0" y="0"/>
                </a:cubicBezTo>
                <a:cubicBezTo>
                  <a:pt x="23" y="31"/>
                  <a:pt x="61" y="50"/>
                  <a:pt x="104" y="50"/>
                </a:cubicBezTo>
                <a:cubicBezTo>
                  <a:pt x="147" y="50"/>
                  <a:pt x="186" y="31"/>
                  <a:pt x="209" y="0"/>
                </a:cubicBezTo>
                <a:close/>
              </a:path>
            </a:pathLst>
          </a:custGeom>
          <a:gradFill flip="none" rotWithShape="1">
            <a:gsLst>
              <a:gs pos="0">
                <a:srgbClr val="618180">
                  <a:shade val="30000"/>
                  <a:satMod val="115000"/>
                </a:srgbClr>
              </a:gs>
              <a:gs pos="50000">
                <a:srgbClr val="618180">
                  <a:shade val="67500"/>
                  <a:satMod val="115000"/>
                </a:srgbClr>
              </a:gs>
              <a:gs pos="100000">
                <a:srgbClr val="6181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2">
            <a:extLst>
              <a:ext uri="{FF2B5EF4-FFF2-40B4-BE49-F238E27FC236}">
                <a16:creationId xmlns:a16="http://schemas.microsoft.com/office/drawing/2014/main" id="{0F896C24-E0E7-40C9-86F4-F033438B375F}"/>
              </a:ext>
            </a:extLst>
          </p:cNvPr>
          <p:cNvSpPr>
            <a:spLocks/>
          </p:cNvSpPr>
          <p:nvPr/>
        </p:nvSpPr>
        <p:spPr bwMode="auto">
          <a:xfrm>
            <a:off x="1725703" y="2897572"/>
            <a:ext cx="1129384" cy="1097377"/>
          </a:xfrm>
          <a:custGeom>
            <a:avLst/>
            <a:gdLst>
              <a:gd name="T0" fmla="*/ 209 w 209"/>
              <a:gd name="T1" fmla="*/ 0 h 202"/>
              <a:gd name="T2" fmla="*/ 209 w 209"/>
              <a:gd name="T3" fmla="*/ 202 h 202"/>
              <a:gd name="T4" fmla="*/ 105 w 209"/>
              <a:gd name="T5" fmla="*/ 152 h 202"/>
              <a:gd name="T6" fmla="*/ 0 w 209"/>
              <a:gd name="T7" fmla="*/ 202 h 202"/>
              <a:gd name="T8" fmla="*/ 0 w 209"/>
              <a:gd name="T9" fmla="*/ 0 h 202"/>
              <a:gd name="T10" fmla="*/ 105 w 209"/>
              <a:gd name="T11" fmla="*/ 50 h 202"/>
              <a:gd name="T12" fmla="*/ 209 w 209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202">
                <a:moveTo>
                  <a:pt x="209" y="0"/>
                </a:moveTo>
                <a:cubicBezTo>
                  <a:pt x="209" y="202"/>
                  <a:pt x="209" y="202"/>
                  <a:pt x="209" y="202"/>
                </a:cubicBezTo>
                <a:cubicBezTo>
                  <a:pt x="186" y="172"/>
                  <a:pt x="148" y="152"/>
                  <a:pt x="105" y="152"/>
                </a:cubicBezTo>
                <a:cubicBezTo>
                  <a:pt x="61" y="152"/>
                  <a:pt x="23" y="172"/>
                  <a:pt x="0" y="202"/>
                </a:cubicBezTo>
                <a:cubicBezTo>
                  <a:pt x="0" y="0"/>
                  <a:pt x="0" y="0"/>
                  <a:pt x="0" y="0"/>
                </a:cubicBezTo>
                <a:cubicBezTo>
                  <a:pt x="23" y="31"/>
                  <a:pt x="61" y="50"/>
                  <a:pt x="105" y="50"/>
                </a:cubicBezTo>
                <a:cubicBezTo>
                  <a:pt x="148" y="50"/>
                  <a:pt x="186" y="31"/>
                  <a:pt x="209" y="0"/>
                </a:cubicBezTo>
                <a:close/>
              </a:path>
            </a:pathLst>
          </a:custGeom>
          <a:gradFill flip="none" rotWithShape="1">
            <a:gsLst>
              <a:gs pos="0">
                <a:srgbClr val="618180">
                  <a:shade val="30000"/>
                  <a:satMod val="115000"/>
                </a:srgbClr>
              </a:gs>
              <a:gs pos="50000">
                <a:srgbClr val="618180">
                  <a:shade val="67500"/>
                  <a:satMod val="115000"/>
                </a:srgbClr>
              </a:gs>
              <a:gs pos="100000">
                <a:srgbClr val="6181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20B91D25-F003-4046-8783-0CC093E565A4}"/>
              </a:ext>
            </a:extLst>
          </p:cNvPr>
          <p:cNvSpPr>
            <a:spLocks/>
          </p:cNvSpPr>
          <p:nvPr/>
        </p:nvSpPr>
        <p:spPr bwMode="auto">
          <a:xfrm>
            <a:off x="6770574" y="2897572"/>
            <a:ext cx="1129384" cy="1097377"/>
          </a:xfrm>
          <a:custGeom>
            <a:avLst/>
            <a:gdLst>
              <a:gd name="T0" fmla="*/ 209 w 209"/>
              <a:gd name="T1" fmla="*/ 0 h 202"/>
              <a:gd name="T2" fmla="*/ 209 w 209"/>
              <a:gd name="T3" fmla="*/ 202 h 202"/>
              <a:gd name="T4" fmla="*/ 104 w 209"/>
              <a:gd name="T5" fmla="*/ 152 h 202"/>
              <a:gd name="T6" fmla="*/ 0 w 209"/>
              <a:gd name="T7" fmla="*/ 202 h 202"/>
              <a:gd name="T8" fmla="*/ 0 w 209"/>
              <a:gd name="T9" fmla="*/ 0 h 202"/>
              <a:gd name="T10" fmla="*/ 104 w 209"/>
              <a:gd name="T11" fmla="*/ 50 h 202"/>
              <a:gd name="T12" fmla="*/ 209 w 209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202">
                <a:moveTo>
                  <a:pt x="209" y="0"/>
                </a:moveTo>
                <a:cubicBezTo>
                  <a:pt x="209" y="202"/>
                  <a:pt x="209" y="202"/>
                  <a:pt x="209" y="202"/>
                </a:cubicBezTo>
                <a:cubicBezTo>
                  <a:pt x="186" y="172"/>
                  <a:pt x="147" y="152"/>
                  <a:pt x="104" y="152"/>
                </a:cubicBezTo>
                <a:cubicBezTo>
                  <a:pt x="61" y="152"/>
                  <a:pt x="23" y="172"/>
                  <a:pt x="0" y="202"/>
                </a:cubicBezTo>
                <a:cubicBezTo>
                  <a:pt x="0" y="0"/>
                  <a:pt x="0" y="0"/>
                  <a:pt x="0" y="0"/>
                </a:cubicBezTo>
                <a:cubicBezTo>
                  <a:pt x="23" y="31"/>
                  <a:pt x="61" y="50"/>
                  <a:pt x="104" y="50"/>
                </a:cubicBezTo>
                <a:cubicBezTo>
                  <a:pt x="147" y="50"/>
                  <a:pt x="186" y="31"/>
                  <a:pt x="209" y="0"/>
                </a:cubicBezTo>
                <a:close/>
              </a:path>
            </a:pathLst>
          </a:custGeom>
          <a:gradFill flip="none" rotWithShape="1">
            <a:gsLst>
              <a:gs pos="0">
                <a:srgbClr val="618180">
                  <a:shade val="30000"/>
                  <a:satMod val="115000"/>
                </a:srgbClr>
              </a:gs>
              <a:gs pos="50000">
                <a:srgbClr val="618180">
                  <a:shade val="67500"/>
                  <a:satMod val="115000"/>
                </a:srgbClr>
              </a:gs>
              <a:gs pos="100000">
                <a:srgbClr val="6181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24">
            <a:extLst>
              <a:ext uri="{FF2B5EF4-FFF2-40B4-BE49-F238E27FC236}">
                <a16:creationId xmlns:a16="http://schemas.microsoft.com/office/drawing/2014/main" id="{13DE4A8B-F980-4AE1-8E9B-5866EC0596AD}"/>
              </a:ext>
            </a:extLst>
          </p:cNvPr>
          <p:cNvSpPr>
            <a:spLocks/>
          </p:cNvSpPr>
          <p:nvPr/>
        </p:nvSpPr>
        <p:spPr bwMode="auto">
          <a:xfrm>
            <a:off x="4244708" y="2897572"/>
            <a:ext cx="1129384" cy="1097377"/>
          </a:xfrm>
          <a:custGeom>
            <a:avLst/>
            <a:gdLst>
              <a:gd name="T0" fmla="*/ 209 w 209"/>
              <a:gd name="T1" fmla="*/ 0 h 202"/>
              <a:gd name="T2" fmla="*/ 209 w 209"/>
              <a:gd name="T3" fmla="*/ 202 h 202"/>
              <a:gd name="T4" fmla="*/ 105 w 209"/>
              <a:gd name="T5" fmla="*/ 152 h 202"/>
              <a:gd name="T6" fmla="*/ 0 w 209"/>
              <a:gd name="T7" fmla="*/ 202 h 202"/>
              <a:gd name="T8" fmla="*/ 0 w 209"/>
              <a:gd name="T9" fmla="*/ 0 h 202"/>
              <a:gd name="T10" fmla="*/ 105 w 209"/>
              <a:gd name="T11" fmla="*/ 50 h 202"/>
              <a:gd name="T12" fmla="*/ 209 w 209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202">
                <a:moveTo>
                  <a:pt x="209" y="0"/>
                </a:moveTo>
                <a:cubicBezTo>
                  <a:pt x="209" y="202"/>
                  <a:pt x="209" y="202"/>
                  <a:pt x="209" y="202"/>
                </a:cubicBezTo>
                <a:cubicBezTo>
                  <a:pt x="186" y="172"/>
                  <a:pt x="148" y="152"/>
                  <a:pt x="105" y="152"/>
                </a:cubicBezTo>
                <a:cubicBezTo>
                  <a:pt x="62" y="152"/>
                  <a:pt x="23" y="172"/>
                  <a:pt x="0" y="202"/>
                </a:cubicBezTo>
                <a:cubicBezTo>
                  <a:pt x="0" y="0"/>
                  <a:pt x="0" y="0"/>
                  <a:pt x="0" y="0"/>
                </a:cubicBezTo>
                <a:cubicBezTo>
                  <a:pt x="23" y="31"/>
                  <a:pt x="62" y="50"/>
                  <a:pt x="105" y="50"/>
                </a:cubicBezTo>
                <a:cubicBezTo>
                  <a:pt x="148" y="50"/>
                  <a:pt x="186" y="31"/>
                  <a:pt x="209" y="0"/>
                </a:cubicBezTo>
                <a:close/>
              </a:path>
            </a:pathLst>
          </a:custGeom>
          <a:gradFill flip="none" rotWithShape="1">
            <a:gsLst>
              <a:gs pos="0">
                <a:srgbClr val="618180">
                  <a:shade val="30000"/>
                  <a:satMod val="115000"/>
                </a:srgbClr>
              </a:gs>
              <a:gs pos="50000">
                <a:srgbClr val="618180">
                  <a:shade val="67500"/>
                  <a:satMod val="115000"/>
                </a:srgbClr>
              </a:gs>
              <a:gs pos="100000">
                <a:srgbClr val="6181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0">
            <a:extLst>
              <a:ext uri="{FF2B5EF4-FFF2-40B4-BE49-F238E27FC236}">
                <a16:creationId xmlns:a16="http://schemas.microsoft.com/office/drawing/2014/main" id="{A93711D0-6CED-402E-A682-FC559E971DC2}"/>
              </a:ext>
            </a:extLst>
          </p:cNvPr>
          <p:cNvSpPr>
            <a:spLocks/>
          </p:cNvSpPr>
          <p:nvPr/>
        </p:nvSpPr>
        <p:spPr bwMode="auto">
          <a:xfrm>
            <a:off x="14190" y="2195709"/>
            <a:ext cx="2119308" cy="592126"/>
          </a:xfrm>
          <a:custGeom>
            <a:avLst/>
            <a:gdLst>
              <a:gd name="T0" fmla="*/ 0 w 392"/>
              <a:gd name="T1" fmla="*/ 109 h 109"/>
              <a:gd name="T2" fmla="*/ 196 w 392"/>
              <a:gd name="T3" fmla="*/ 0 h 109"/>
              <a:gd name="T4" fmla="*/ 392 w 392"/>
              <a:gd name="T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109">
                <a:moveTo>
                  <a:pt x="0" y="109"/>
                </a:moveTo>
                <a:cubicBezTo>
                  <a:pt x="41" y="44"/>
                  <a:pt x="114" y="0"/>
                  <a:pt x="196" y="0"/>
                </a:cubicBezTo>
                <a:cubicBezTo>
                  <a:pt x="279" y="0"/>
                  <a:pt x="352" y="44"/>
                  <a:pt x="392" y="109"/>
                </a:cubicBezTo>
              </a:path>
            </a:pathLst>
          </a:custGeom>
          <a:noFill/>
          <a:ln w="25400" cap="rnd">
            <a:solidFill>
              <a:srgbClr val="2B8C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11">
            <a:extLst>
              <a:ext uri="{FF2B5EF4-FFF2-40B4-BE49-F238E27FC236}">
                <a16:creationId xmlns:a16="http://schemas.microsoft.com/office/drawing/2014/main" id="{C5233F4B-E259-4955-A621-26756A0F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0" y="2490629"/>
            <a:ext cx="1904406" cy="1913551"/>
          </a:xfrm>
          <a:prstGeom prst="ellipse">
            <a:avLst/>
          </a:prstGeom>
          <a:solidFill>
            <a:srgbClr val="FFC001"/>
          </a:solidFill>
          <a:ln w="14288" cap="flat">
            <a:solidFill>
              <a:srgbClr val="FFC001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>
            <a:extLst>
              <a:ext uri="{FF2B5EF4-FFF2-40B4-BE49-F238E27FC236}">
                <a16:creationId xmlns:a16="http://schemas.microsoft.com/office/drawing/2014/main" id="{40CA1F99-3DE9-4621-AEC7-B60D95DE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24" y="2673525"/>
            <a:ext cx="1534041" cy="1545472"/>
          </a:xfrm>
          <a:prstGeom prst="ellipse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3">
            <a:extLst>
              <a:ext uri="{FF2B5EF4-FFF2-40B4-BE49-F238E27FC236}">
                <a16:creationId xmlns:a16="http://schemas.microsoft.com/office/drawing/2014/main" id="{60DDAB83-C3FB-4EA6-B4D9-3F9E6B920140}"/>
              </a:ext>
            </a:extLst>
          </p:cNvPr>
          <p:cNvSpPr>
            <a:spLocks/>
          </p:cNvSpPr>
          <p:nvPr/>
        </p:nvSpPr>
        <p:spPr bwMode="auto">
          <a:xfrm>
            <a:off x="5019303" y="2195709"/>
            <a:ext cx="2119308" cy="592126"/>
          </a:xfrm>
          <a:custGeom>
            <a:avLst/>
            <a:gdLst>
              <a:gd name="T0" fmla="*/ 0 w 392"/>
              <a:gd name="T1" fmla="*/ 109 h 109"/>
              <a:gd name="T2" fmla="*/ 196 w 392"/>
              <a:gd name="T3" fmla="*/ 0 h 109"/>
              <a:gd name="T4" fmla="*/ 392 w 392"/>
              <a:gd name="T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109">
                <a:moveTo>
                  <a:pt x="0" y="109"/>
                </a:moveTo>
                <a:cubicBezTo>
                  <a:pt x="41" y="44"/>
                  <a:pt x="113" y="0"/>
                  <a:pt x="196" y="0"/>
                </a:cubicBezTo>
                <a:cubicBezTo>
                  <a:pt x="279" y="0"/>
                  <a:pt x="351" y="44"/>
                  <a:pt x="392" y="109"/>
                </a:cubicBezTo>
              </a:path>
            </a:pathLst>
          </a:custGeom>
          <a:noFill/>
          <a:ln w="25400" cap="rnd">
            <a:solidFill>
              <a:srgbClr val="2B8C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4">
            <a:extLst>
              <a:ext uri="{FF2B5EF4-FFF2-40B4-BE49-F238E27FC236}">
                <a16:creationId xmlns:a16="http://schemas.microsoft.com/office/drawing/2014/main" id="{1B2F744D-C404-4FE6-93FF-4AEF70A8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756" y="2490629"/>
            <a:ext cx="1904406" cy="1913551"/>
          </a:xfrm>
          <a:prstGeom prst="ellipse">
            <a:avLst/>
          </a:prstGeom>
          <a:solidFill>
            <a:srgbClr val="FFC001"/>
          </a:solidFill>
          <a:ln w="14288" cap="flat">
            <a:solidFill>
              <a:srgbClr val="FFC001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15">
            <a:extLst>
              <a:ext uri="{FF2B5EF4-FFF2-40B4-BE49-F238E27FC236}">
                <a16:creationId xmlns:a16="http://schemas.microsoft.com/office/drawing/2014/main" id="{80DD23AF-D427-48B4-BE8F-E2B8A2276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936" y="2673525"/>
            <a:ext cx="1536327" cy="1545472"/>
          </a:xfrm>
          <a:prstGeom prst="ellipse">
            <a:avLst/>
          </a:pr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6">
            <a:extLst>
              <a:ext uri="{FF2B5EF4-FFF2-40B4-BE49-F238E27FC236}">
                <a16:creationId xmlns:a16="http://schemas.microsoft.com/office/drawing/2014/main" id="{37ED7E24-BA57-47BE-9653-FB7BB67B79CD}"/>
              </a:ext>
            </a:extLst>
          </p:cNvPr>
          <p:cNvSpPr>
            <a:spLocks/>
          </p:cNvSpPr>
          <p:nvPr/>
        </p:nvSpPr>
        <p:spPr bwMode="auto">
          <a:xfrm>
            <a:off x="2487045" y="4171961"/>
            <a:ext cx="2119308" cy="598985"/>
          </a:xfrm>
          <a:custGeom>
            <a:avLst/>
            <a:gdLst>
              <a:gd name="T0" fmla="*/ 0 w 392"/>
              <a:gd name="T1" fmla="*/ 0 h 110"/>
              <a:gd name="T2" fmla="*/ 196 w 392"/>
              <a:gd name="T3" fmla="*/ 110 h 110"/>
              <a:gd name="T4" fmla="*/ 392 w 392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110">
                <a:moveTo>
                  <a:pt x="0" y="0"/>
                </a:moveTo>
                <a:cubicBezTo>
                  <a:pt x="40" y="66"/>
                  <a:pt x="113" y="110"/>
                  <a:pt x="196" y="110"/>
                </a:cubicBezTo>
                <a:cubicBezTo>
                  <a:pt x="278" y="110"/>
                  <a:pt x="351" y="66"/>
                  <a:pt x="392" y="0"/>
                </a:cubicBezTo>
              </a:path>
            </a:pathLst>
          </a:custGeom>
          <a:noFill/>
          <a:ln w="25400" cap="rnd">
            <a:solidFill>
              <a:srgbClr val="FFC0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7">
            <a:extLst>
              <a:ext uri="{FF2B5EF4-FFF2-40B4-BE49-F238E27FC236}">
                <a16:creationId xmlns:a16="http://schemas.microsoft.com/office/drawing/2014/main" id="{F04A9457-C2E9-4FCE-B28D-037E5B57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497" y="2490629"/>
            <a:ext cx="1904406" cy="1913551"/>
          </a:xfrm>
          <a:prstGeom prst="ellipse">
            <a:avLst/>
          </a:prstGeom>
          <a:solidFill>
            <a:srgbClr val="2B8C7A"/>
          </a:solidFill>
          <a:ln w="14288" cap="flat">
            <a:solidFill>
              <a:srgbClr val="2B8C7A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8">
            <a:extLst>
              <a:ext uri="{FF2B5EF4-FFF2-40B4-BE49-F238E27FC236}">
                <a16:creationId xmlns:a16="http://schemas.microsoft.com/office/drawing/2014/main" id="{0DABA634-D11B-42BD-967E-A0A42489C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393" y="2673525"/>
            <a:ext cx="1536327" cy="1545472"/>
          </a:xfrm>
          <a:prstGeom prst="ellipse">
            <a:avLst/>
          </a:prstGeom>
          <a:blipFill dpi="0"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19">
            <a:extLst>
              <a:ext uri="{FF2B5EF4-FFF2-40B4-BE49-F238E27FC236}">
                <a16:creationId xmlns:a16="http://schemas.microsoft.com/office/drawing/2014/main" id="{5A2CFEB8-5FF3-4B04-9112-1AD3C2A074A1}"/>
              </a:ext>
            </a:extLst>
          </p:cNvPr>
          <p:cNvSpPr>
            <a:spLocks/>
          </p:cNvSpPr>
          <p:nvPr/>
        </p:nvSpPr>
        <p:spPr bwMode="auto">
          <a:xfrm>
            <a:off x="7591319" y="4171961"/>
            <a:ext cx="2121594" cy="598985"/>
          </a:xfrm>
          <a:custGeom>
            <a:avLst/>
            <a:gdLst>
              <a:gd name="T0" fmla="*/ 0 w 392"/>
              <a:gd name="T1" fmla="*/ 0 h 110"/>
              <a:gd name="T2" fmla="*/ 196 w 392"/>
              <a:gd name="T3" fmla="*/ 110 h 110"/>
              <a:gd name="T4" fmla="*/ 392 w 392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110">
                <a:moveTo>
                  <a:pt x="0" y="0"/>
                </a:moveTo>
                <a:cubicBezTo>
                  <a:pt x="41" y="66"/>
                  <a:pt x="114" y="110"/>
                  <a:pt x="196" y="110"/>
                </a:cubicBezTo>
                <a:cubicBezTo>
                  <a:pt x="279" y="110"/>
                  <a:pt x="352" y="66"/>
                  <a:pt x="392" y="0"/>
                </a:cubicBezTo>
              </a:path>
            </a:pathLst>
          </a:custGeom>
          <a:noFill/>
          <a:ln w="25400" cap="rnd">
            <a:solidFill>
              <a:srgbClr val="FFC0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20">
            <a:extLst>
              <a:ext uri="{FF2B5EF4-FFF2-40B4-BE49-F238E27FC236}">
                <a16:creationId xmlns:a16="http://schemas.microsoft.com/office/drawing/2014/main" id="{56666114-FE70-486C-BA2A-4ECED8632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056" y="2490629"/>
            <a:ext cx="1902119" cy="1913551"/>
          </a:xfrm>
          <a:prstGeom prst="ellipse">
            <a:avLst/>
          </a:prstGeom>
          <a:solidFill>
            <a:srgbClr val="2B8C7A"/>
          </a:solidFill>
          <a:ln w="14288" cap="flat">
            <a:solidFill>
              <a:srgbClr val="2B8C7A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65664DCF-7451-4FE7-B21A-7DCD6E33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953" y="2673525"/>
            <a:ext cx="1536327" cy="1545472"/>
          </a:xfrm>
          <a:prstGeom prst="ellipse">
            <a:avLst/>
          </a:prstGeom>
          <a:blipFill dpi="0"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3D1F01B-823F-45B5-ADB6-FEEF4682D9DD}"/>
              </a:ext>
            </a:extLst>
          </p:cNvPr>
          <p:cNvSpPr txBox="1"/>
          <p:nvPr/>
        </p:nvSpPr>
        <p:spPr>
          <a:xfrm>
            <a:off x="146957" y="1604764"/>
            <a:ext cx="2095203" cy="5539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rPr>
              <a:t>Hyperspectral image analysis to measure soil organic carbon, democratize access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340037-0337-4599-949A-9385A44663B7}"/>
              </a:ext>
            </a:extLst>
          </p:cNvPr>
          <p:cNvSpPr txBox="1"/>
          <p:nvPr/>
        </p:nvSpPr>
        <p:spPr>
          <a:xfrm>
            <a:off x="491280" y="4569476"/>
            <a:ext cx="1165130" cy="2308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EC1F4A-AECA-413A-BED9-B92A8C6DB2C3}"/>
              </a:ext>
            </a:extLst>
          </p:cNvPr>
          <p:cNvSpPr txBox="1"/>
          <p:nvPr/>
        </p:nvSpPr>
        <p:spPr>
          <a:xfrm>
            <a:off x="5496391" y="4569476"/>
            <a:ext cx="1165130" cy="2308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5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Aggregation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9CFF58-FB1B-4A39-8818-B94B17863EEF}"/>
              </a:ext>
            </a:extLst>
          </p:cNvPr>
          <p:cNvSpPr txBox="1"/>
          <p:nvPr/>
        </p:nvSpPr>
        <p:spPr>
          <a:xfrm>
            <a:off x="2960703" y="2062638"/>
            <a:ext cx="1165130" cy="2308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5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Production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C5C8A30-D023-4E23-89D0-68CA85E33649}"/>
              </a:ext>
            </a:extLst>
          </p:cNvPr>
          <p:cNvSpPr txBox="1"/>
          <p:nvPr/>
        </p:nvSpPr>
        <p:spPr>
          <a:xfrm>
            <a:off x="8069551" y="2195709"/>
            <a:ext cx="1165130" cy="2308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5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Retailing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FF01DAB-BA75-4511-B77B-7F277FC81837}"/>
              </a:ext>
            </a:extLst>
          </p:cNvPr>
          <p:cNvSpPr txBox="1"/>
          <p:nvPr/>
        </p:nvSpPr>
        <p:spPr>
          <a:xfrm>
            <a:off x="5060429" y="1369179"/>
            <a:ext cx="2078182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Digitizing aggregation centers providing transparency in price and inventory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C4D6BF0-CC20-4B07-BC6F-7D5E81A8D721}"/>
              </a:ext>
            </a:extLst>
          </p:cNvPr>
          <p:cNvSpPr txBox="1"/>
          <p:nvPr/>
        </p:nvSpPr>
        <p:spPr>
          <a:xfrm>
            <a:off x="2487045" y="4851008"/>
            <a:ext cx="2078182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Precision farming, pest &amp; disease farming, extension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2CD4755-DAFE-4B37-9A6C-959B94E0FB6D}"/>
              </a:ext>
            </a:extLst>
          </p:cNvPr>
          <p:cNvSpPr txBox="1"/>
          <p:nvPr/>
        </p:nvSpPr>
        <p:spPr>
          <a:xfrm>
            <a:off x="7509115" y="4917052"/>
            <a:ext cx="2286000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Farm to market </a:t>
            </a:r>
          </a:p>
          <a:p>
            <a:r>
              <a:rPr lang="en-US" dirty="0"/>
              <a:t>traceability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D66837B-320B-465F-AA8D-EB38413D9C08}"/>
              </a:ext>
            </a:extLst>
          </p:cNvPr>
          <p:cNvSpPr txBox="1"/>
          <p:nvPr/>
        </p:nvSpPr>
        <p:spPr>
          <a:xfrm>
            <a:off x="10642711" y="4471453"/>
            <a:ext cx="1165130" cy="2308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5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Consumption</a:t>
            </a:r>
          </a:p>
        </p:txBody>
      </p:sp>
      <p:sp>
        <p:nvSpPr>
          <p:cNvPr id="127" name="Oval 20">
            <a:extLst>
              <a:ext uri="{FF2B5EF4-FFF2-40B4-BE49-F238E27FC236}">
                <a16:creationId xmlns:a16="http://schemas.microsoft.com/office/drawing/2014/main" id="{28379120-EEEC-473D-AB26-6F5A5B12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11" y="2491843"/>
            <a:ext cx="1902119" cy="1913551"/>
          </a:xfrm>
          <a:prstGeom prst="ellipse">
            <a:avLst/>
          </a:prstGeom>
          <a:solidFill>
            <a:srgbClr val="FFC001"/>
          </a:solidFill>
          <a:ln w="14288" cap="flat">
            <a:solidFill>
              <a:srgbClr val="FFC001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57658C3A-BD4A-481A-AA6D-DB195886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208" y="2674739"/>
            <a:ext cx="1536327" cy="1545472"/>
          </a:xfrm>
          <a:prstGeom prst="ellipse">
            <a:avLst/>
          </a:prstGeom>
          <a:blipFill dpi="0"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9">
            <a:extLst>
              <a:ext uri="{FF2B5EF4-FFF2-40B4-BE49-F238E27FC236}">
                <a16:creationId xmlns:a16="http://schemas.microsoft.com/office/drawing/2014/main" id="{583B6300-0D23-4D9C-8FBD-4F2C7A3C6F52}"/>
              </a:ext>
            </a:extLst>
          </p:cNvPr>
          <p:cNvSpPr>
            <a:spLocks/>
          </p:cNvSpPr>
          <p:nvPr/>
        </p:nvSpPr>
        <p:spPr bwMode="auto">
          <a:xfrm rot="10800000">
            <a:off x="10056216" y="2195709"/>
            <a:ext cx="2121594" cy="598985"/>
          </a:xfrm>
          <a:custGeom>
            <a:avLst/>
            <a:gdLst>
              <a:gd name="T0" fmla="*/ 0 w 392"/>
              <a:gd name="T1" fmla="*/ 0 h 110"/>
              <a:gd name="T2" fmla="*/ 196 w 392"/>
              <a:gd name="T3" fmla="*/ 110 h 110"/>
              <a:gd name="T4" fmla="*/ 392 w 392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110">
                <a:moveTo>
                  <a:pt x="0" y="0"/>
                </a:moveTo>
                <a:cubicBezTo>
                  <a:pt x="41" y="66"/>
                  <a:pt x="114" y="110"/>
                  <a:pt x="196" y="110"/>
                </a:cubicBezTo>
                <a:cubicBezTo>
                  <a:pt x="279" y="110"/>
                  <a:pt x="352" y="66"/>
                  <a:pt x="392" y="0"/>
                </a:cubicBezTo>
              </a:path>
            </a:pathLst>
          </a:custGeom>
          <a:noFill/>
          <a:ln w="25400" cap="rnd">
            <a:solidFill>
              <a:srgbClr val="2B8C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rrow: Left-Right 129">
            <a:extLst>
              <a:ext uri="{FF2B5EF4-FFF2-40B4-BE49-F238E27FC236}">
                <a16:creationId xmlns:a16="http://schemas.microsoft.com/office/drawing/2014/main" id="{E0126557-D509-4A08-897B-C837DA8B0990}"/>
              </a:ext>
            </a:extLst>
          </p:cNvPr>
          <p:cNvSpPr/>
          <p:nvPr/>
        </p:nvSpPr>
        <p:spPr>
          <a:xfrm>
            <a:off x="37814" y="5714705"/>
            <a:ext cx="12100240" cy="1125688"/>
          </a:xfrm>
          <a:prstGeom prst="leftRightArrow">
            <a:avLst/>
          </a:prstGeom>
          <a:solidFill>
            <a:srgbClr val="2B8C7A"/>
          </a:solidFill>
          <a:ln>
            <a:solidFill>
              <a:srgbClr val="618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Data Collection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(Mobile surveys, sensors, Satellite imagery)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Exchange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(Video, Mobile-voice, text, IVR, Radio/TV) Nudging consumers towards healthier choice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DEE9E9-F403-47AA-8D61-EF607791FAA3}"/>
              </a:ext>
            </a:extLst>
          </p:cNvPr>
          <p:cNvSpPr txBox="1"/>
          <p:nvPr/>
        </p:nvSpPr>
        <p:spPr>
          <a:xfrm>
            <a:off x="10218742" y="1625238"/>
            <a:ext cx="1889256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3B43"/>
                </a:solidFill>
                <a:latin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Digital trackers providing incentives for healthy eating</a:t>
            </a:r>
          </a:p>
        </p:txBody>
      </p:sp>
    </p:spTree>
    <p:extLst>
      <p:ext uri="{BB962C8B-B14F-4D97-AF65-F5344CB8AC3E}">
        <p14:creationId xmlns:p14="http://schemas.microsoft.com/office/powerpoint/2010/main" val="81171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E78717-6747-42E7-8A1F-2308837D53A2}"/>
              </a:ext>
            </a:extLst>
          </p:cNvPr>
          <p:cNvSpPr txBox="1"/>
          <p:nvPr/>
        </p:nvSpPr>
        <p:spPr>
          <a:xfrm>
            <a:off x="6096000" y="1547437"/>
            <a:ext cx="5440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94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5437,18,Slide5182"/>
</p:tagLst>
</file>

<file path=ppt/theme/theme1.xml><?xml version="1.0" encoding="utf-8"?>
<a:theme xmlns:a="http://schemas.openxmlformats.org/drawingml/2006/main" name="Office Theme">
  <a:themeElements>
    <a:clrScheme name="HarvestPlu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785"/>
      </a:accent1>
      <a:accent2>
        <a:srgbClr val="78A22F"/>
      </a:accent2>
      <a:accent3>
        <a:srgbClr val="553060"/>
      </a:accent3>
      <a:accent4>
        <a:srgbClr val="BFD0E0"/>
      </a:accent4>
      <a:accent5>
        <a:srgbClr val="CFE4A3"/>
      </a:accent5>
      <a:accent6>
        <a:srgbClr val="D7BFDF"/>
      </a:accent6>
      <a:hlink>
        <a:srgbClr val="0563C1"/>
      </a:hlink>
      <a:folHlink>
        <a:srgbClr val="00B05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rvestPlus PPT  -  Read-Only" id="{E4CBE6DD-2236-4A24-BF8E-4165BAA7E0E8}" vid="{0F15A98B-C8F8-4E62-80AC-AD563AD95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2B55FE09B7C4DA0ADCA69220086E3" ma:contentTypeVersion="3" ma:contentTypeDescription="Create a new document." ma:contentTypeScope="" ma:versionID="39372d7dbfb69feea6710c0938c3817f">
  <xsd:schema xmlns:xsd="http://www.w3.org/2001/XMLSchema" xmlns:xs="http://www.w3.org/2001/XMLSchema" xmlns:p="http://schemas.microsoft.com/office/2006/metadata/properties" xmlns:ns2="a5b0d22a-dc3c-415a-95eb-b6ca11c591c6" targetNamespace="http://schemas.microsoft.com/office/2006/metadata/properties" ma:root="true" ma:fieldsID="1e2df03f0733ebf1ed0f8bdcee751532" ns2:_="">
    <xsd:import namespace="a5b0d22a-dc3c-415a-95eb-b6ca11c59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ype_x0020_of_x0020_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0d22a-dc3c-415a-95eb-b6ca11c59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ype_x0020_of_x0020_Template" ma:index="10" nillable="true" ma:displayName="Type of Template" ma:default="Cover Page" ma:format="Dropdown" ma:internalName="Type_x0020_of_x0020_Template">
      <xsd:simpleType>
        <xsd:restriction base="dms:Choice">
          <xsd:enumeration value="Cover Page"/>
          <xsd:enumeration value="Letterhead"/>
          <xsd:enumeration value="PowerPoint Template"/>
          <xsd:enumeration value="Meeting Minu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Template xmlns="a5b0d22a-dc3c-415a-95eb-b6ca11c591c6">PowerPoint Template</Type_x0020_of_x0020_Template>
  </documentManagement>
</p:properties>
</file>

<file path=customXml/itemProps1.xml><?xml version="1.0" encoding="utf-8"?>
<ds:datastoreItem xmlns:ds="http://schemas.openxmlformats.org/officeDocument/2006/customXml" ds:itemID="{69EBB864-83D6-43B2-8FD8-2F99FC4ECE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C64362-7936-4192-BA37-33DD0DB1B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0d22a-dc3c-415a-95eb-b6ca11c59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A01A1-B2C0-413D-859F-F926057BA86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a5b0d22a-dc3c-415a-95eb-b6ca11c591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HarvestPlus New PPT Template</Template>
  <TotalTime>16542</TotalTime>
  <Words>522</Words>
  <Application>Microsoft Macintosh PowerPoint</Application>
  <PresentationFormat>Widescreen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McKinsey Sans</vt:lpstr>
      <vt:lpstr>Open Sans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HarvestPlus Pitch Style PP template</dc:title>
  <dc:creator>Goldstein, Peter (HarvestPlus)</dc:creator>
  <cp:lastModifiedBy>Decker, James (HarvestPlus)</cp:lastModifiedBy>
  <cp:revision>219</cp:revision>
  <dcterms:created xsi:type="dcterms:W3CDTF">2020-02-10T21:16:50Z</dcterms:created>
  <dcterms:modified xsi:type="dcterms:W3CDTF">2022-09-13T15:20:04Z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0x01010057A2B55FE09B7C4DA0ADCA69220086E3</vt:lpwstr>
  </property>
</Properties>
</file>